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5EA4"/>
    <a:srgbClr val="0D29B3"/>
    <a:srgbClr val="CBB8E9"/>
    <a:srgbClr val="FFA8A7"/>
    <a:srgbClr val="BBD2F1"/>
    <a:srgbClr val="FFC000"/>
    <a:srgbClr val="37441C"/>
    <a:srgbClr val="262F13"/>
    <a:srgbClr val="AAC37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6433" autoAdjust="0"/>
  </p:normalViewPr>
  <p:slideViewPr>
    <p:cSldViewPr snapToGrid="0">
      <p:cViewPr varScale="1">
        <p:scale>
          <a:sx n="76" d="100"/>
          <a:sy n="76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59.wmf"/><Relationship Id="rId1" Type="http://schemas.openxmlformats.org/officeDocument/2006/relationships/image" Target="../media/image73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14.wmf"/><Relationship Id="rId5" Type="http://schemas.openxmlformats.org/officeDocument/2006/relationships/image" Target="../media/image30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53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FA63F-463D-460B-A123-44A0C4C9C195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6E71A-8270-4A7F-B3D7-8F7C189E71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39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ACD9-18CA-4B19-9BEB-549B262A7D6E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gia.ru/or/gia12/Mai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3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34125"/>
          </a:xfrm>
          <a:solidFill>
            <a:srgbClr val="FFFFFF">
              <a:alpha val="50196"/>
            </a:srgbClr>
          </a:solidFill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ru-RU" sz="1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1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1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1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Теорема 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Пифагора</a:t>
            </a:r>
            <a:b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Решение заданий №9 и №11</a:t>
            </a: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 </a:t>
            </a:r>
            <a:r>
              <a:rPr lang="ru-RU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материалам открытого банка </a:t>
            </a:r>
            <a:br>
              <a:rPr lang="ru-RU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 </a:t>
            </a:r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ОГЭ </a:t>
            </a:r>
            <a:r>
              <a:rPr lang="ru-RU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 математике 2016 года</a:t>
            </a:r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en-US" sz="32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3"/>
              </a:rPr>
              <a:t>http://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3"/>
              </a:rPr>
              <a:t>www.mathgia.ru/or/gia12/Main.html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32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ru-RU" sz="32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6334125"/>
            <a:ext cx="9144000" cy="52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 математики: Семёнова Елена Юрьевна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5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3766309" y="2165037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ВМ.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8" y="2651984"/>
            <a:ext cx="4402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387634" y="5644250"/>
            <a:ext cx="23687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24.</a:t>
            </a:r>
            <a:endParaRPr lang="ru-RU" sz="2400" u="sng" dirty="0"/>
          </a:p>
        </p:txBody>
      </p:sp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</a:t>
            </a:r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7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476620"/>
            <a:ext cx="83904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/>
              <a:t>В </a:t>
            </a:r>
            <a:r>
              <a:rPr lang="ru-RU" sz="2200" i="1" dirty="0" smtClean="0"/>
              <a:t>треугольнике</a:t>
            </a:r>
            <a:r>
              <a:rPr lang="en-US" sz="2200" i="1" dirty="0" smtClean="0"/>
              <a:t> </a:t>
            </a:r>
            <a:r>
              <a:rPr lang="ru-RU" sz="2200" i="1" dirty="0" smtClean="0"/>
              <a:t>АВС АВ = ВС </a:t>
            </a:r>
            <a:r>
              <a:rPr lang="ru-RU" sz="2200" dirty="0" smtClean="0"/>
              <a:t>= 25, </a:t>
            </a:r>
            <a:r>
              <a:rPr lang="ru-RU" sz="2200" i="1" dirty="0" smtClean="0"/>
              <a:t>АС</a:t>
            </a:r>
            <a:r>
              <a:rPr lang="ru-RU" sz="2200" dirty="0" smtClean="0"/>
              <a:t> = 14. </a:t>
            </a:r>
            <a:r>
              <a:rPr lang="ru-RU" sz="2200" i="1" dirty="0"/>
              <a:t>Найдите длину медианы ВМ.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766308" y="1248388"/>
            <a:ext cx="5219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р/б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ВС = </a:t>
            </a:r>
            <a:r>
              <a:rPr lang="ru-RU" sz="2400" dirty="0" smtClean="0">
                <a:cs typeface="Times New Roman" panose="02020603050405020304" pitchFamily="18" charset="0"/>
              </a:rPr>
              <a:t>25, </a:t>
            </a:r>
            <a:r>
              <a:rPr lang="ru-RU" sz="2400" i="1" dirty="0" smtClean="0">
                <a:cs typeface="Times New Roman" panose="02020603050405020304" pitchFamily="18" charset="0"/>
              </a:rPr>
              <a:t>АС</a:t>
            </a:r>
            <a:r>
              <a:rPr lang="ru-RU" sz="2400" dirty="0" smtClean="0">
                <a:cs typeface="Times New Roman" panose="02020603050405020304" pitchFamily="18" charset="0"/>
              </a:rPr>
              <a:t> = 14, </a:t>
            </a:r>
            <a:r>
              <a:rPr lang="ru-RU" sz="2400" i="1" dirty="0" smtClean="0">
                <a:cs typeface="Times New Roman" panose="02020603050405020304" pitchFamily="18" charset="0"/>
              </a:rPr>
              <a:t>АМ = МС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0689346"/>
              </p:ext>
            </p:extLst>
          </p:nvPr>
        </p:nvGraphicFramePr>
        <p:xfrm>
          <a:off x="3826466" y="3111579"/>
          <a:ext cx="4465637" cy="398463"/>
        </p:xfrm>
        <a:graphic>
          <a:graphicData uri="http://schemas.openxmlformats.org/presentationml/2006/ole">
            <p:oleObj spid="_x0000_s114813" name="Уравнение" r:id="rId4" imgW="2260440" imgH="20304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6207212"/>
              </p:ext>
            </p:extLst>
          </p:nvPr>
        </p:nvGraphicFramePr>
        <p:xfrm>
          <a:off x="3826466" y="3478805"/>
          <a:ext cx="4359275" cy="412750"/>
        </p:xfrm>
        <a:graphic>
          <a:graphicData uri="http://schemas.openxmlformats.org/presentationml/2006/ole">
            <p:oleObj spid="_x0000_s114814" name="Уравнение" r:id="rId5" imgW="2145960" imgH="203040" progId="">
              <p:embed/>
            </p:oleObj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178662" y="1130727"/>
            <a:ext cx="3246934" cy="2870893"/>
            <a:chOff x="178662" y="1130727"/>
            <a:chExt cx="3246934" cy="2870893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178662" y="1130727"/>
              <a:ext cx="3246934" cy="2870893"/>
              <a:chOff x="178662" y="1147663"/>
              <a:chExt cx="3246934" cy="2870893"/>
            </a:xfrm>
          </p:grpSpPr>
          <p:grpSp>
            <p:nvGrpSpPr>
              <p:cNvPr id="40" name="Группа 39"/>
              <p:cNvGrpSpPr/>
              <p:nvPr/>
            </p:nvGrpSpPr>
            <p:grpSpPr>
              <a:xfrm>
                <a:off x="178662" y="1147663"/>
                <a:ext cx="3246934" cy="2325202"/>
                <a:chOff x="432730" y="1883663"/>
                <a:chExt cx="3246934" cy="2325202"/>
              </a:xfrm>
            </p:grpSpPr>
            <p:grpSp>
              <p:nvGrpSpPr>
                <p:cNvPr id="52" name="Группа 51"/>
                <p:cNvGrpSpPr/>
                <p:nvPr/>
              </p:nvGrpSpPr>
              <p:grpSpPr>
                <a:xfrm>
                  <a:off x="432730" y="1883663"/>
                  <a:ext cx="3246934" cy="2325202"/>
                  <a:chOff x="432730" y="1883663"/>
                  <a:chExt cx="3246934" cy="2325202"/>
                </a:xfrm>
              </p:grpSpPr>
              <p:sp>
                <p:nvSpPr>
                  <p:cNvPr id="57" name="Равнобедренный треугольник 56"/>
                  <p:cNvSpPr/>
                  <p:nvPr/>
                </p:nvSpPr>
                <p:spPr>
                  <a:xfrm>
                    <a:off x="871195" y="2306555"/>
                    <a:ext cx="2464549" cy="1499091"/>
                  </a:xfrm>
                  <a:prstGeom prst="triangle">
                    <a:avLst/>
                  </a:prstGeom>
                  <a:solidFill>
                    <a:srgbClr val="FFFFFF"/>
                  </a:solidFill>
                  <a:ln w="28575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8" name="Text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51585" y="3747200"/>
                    <a:ext cx="449162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ru-RU" altLang="ru-RU" i="1" dirty="0" smtClean="0">
                        <a:latin typeface="+mn-lt"/>
                      </a:rPr>
                      <a:t>М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59" name="Text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0809" y="3630070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С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60" name="Text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730" y="3630070"/>
                    <a:ext cx="492443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А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61" name="Прямоугольник 60"/>
                  <p:cNvSpPr/>
                  <p:nvPr/>
                </p:nvSpPr>
                <p:spPr>
                  <a:xfrm>
                    <a:off x="2096993" y="3555247"/>
                    <a:ext cx="247215" cy="253271"/>
                  </a:xfrm>
                  <a:prstGeom prst="rect">
                    <a:avLst/>
                  </a:prstGeom>
                  <a:noFill/>
                  <a:ln w="19050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2" name="Прямая соединительная линия 61"/>
                  <p:cNvCxnSpPr>
                    <a:stCxn id="57" idx="0"/>
                    <a:endCxn id="57" idx="3"/>
                  </p:cNvCxnSpPr>
                  <p:nvPr/>
                </p:nvCxnSpPr>
                <p:spPr>
                  <a:xfrm>
                    <a:off x="2103470" y="2306555"/>
                    <a:ext cx="0" cy="1499091"/>
                  </a:xfrm>
                  <a:prstGeom prst="line">
                    <a:avLst/>
                  </a:prstGeom>
                  <a:noFill/>
                  <a:ln w="19050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63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9264" y="1883663"/>
                    <a:ext cx="40588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ru-RU" altLang="ru-RU" i="1" dirty="0" smtClean="0">
                        <a:latin typeface="+mn-lt"/>
                      </a:rPr>
                      <a:t>В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cxnSp>
                <p:nvCxnSpPr>
                  <p:cNvPr id="64" name="Прямая соединительная линия 63"/>
                  <p:cNvCxnSpPr/>
                  <p:nvPr/>
                </p:nvCxnSpPr>
                <p:spPr>
                  <a:xfrm>
                    <a:off x="1463158" y="2948089"/>
                    <a:ext cx="121561" cy="131826"/>
                  </a:xfrm>
                  <a:prstGeom prst="line">
                    <a:avLst/>
                  </a:prstGeom>
                  <a:noFill/>
                  <a:ln w="38100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</p:cxnSp>
            </p:grp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flipH="1">
                  <a:off x="2635098" y="2948089"/>
                  <a:ext cx="121561" cy="131826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flipH="1">
                  <a:off x="1491708" y="3707319"/>
                  <a:ext cx="578" cy="199358"/>
                </a:xfrm>
                <a:prstGeom prst="line">
                  <a:avLst/>
                </a:prstGeom>
                <a:noFill/>
                <a:ln w="98425" cmpd="dbl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flipH="1">
                  <a:off x="2728849" y="3709175"/>
                  <a:ext cx="578" cy="199358"/>
                </a:xfrm>
                <a:prstGeom prst="line">
                  <a:avLst/>
                </a:prstGeom>
                <a:noFill/>
                <a:ln w="98425" cmpd="dbl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41" name="TextBox 40"/>
              <p:cNvSpPr txBox="1">
                <a:spLocks noChangeArrowheads="1"/>
              </p:cNvSpPr>
              <p:nvPr/>
            </p:nvSpPr>
            <p:spPr bwMode="auto">
              <a:xfrm>
                <a:off x="1566310" y="3556891"/>
                <a:ext cx="56618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dirty="0" smtClean="0">
                    <a:latin typeface="+mn-lt"/>
                  </a:rPr>
                  <a:t>14</a:t>
                </a:r>
                <a:endParaRPr lang="ru-RU" altLang="ru-RU" dirty="0">
                  <a:latin typeface="+mn-lt"/>
                </a:endParaRPr>
              </a:p>
            </p:txBody>
          </p:sp>
          <p:sp>
            <p:nvSpPr>
              <p:cNvPr id="44" name="Левая фигурная скобка 43"/>
              <p:cNvSpPr/>
              <p:nvPr/>
            </p:nvSpPr>
            <p:spPr>
              <a:xfrm rot="16200000">
                <a:off x="1710722" y="2266085"/>
                <a:ext cx="277366" cy="2464549"/>
              </a:xfrm>
              <a:prstGeom prst="leftBrace">
                <a:avLst>
                  <a:gd name="adj1" fmla="val 45934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</p:grp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92706" y="1934204"/>
              <a:ext cx="6639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25</a:t>
              </a:r>
              <a:endParaRPr lang="ru-RU" altLang="ru-RU" i="1" dirty="0">
                <a:latin typeface="+mn-lt"/>
              </a:endParaRPr>
            </a:p>
          </p:txBody>
        </p:sp>
      </p:grpSp>
      <p:graphicFrame>
        <p:nvGraphicFramePr>
          <p:cNvPr id="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2252651"/>
              </p:ext>
            </p:extLst>
          </p:nvPr>
        </p:nvGraphicFramePr>
        <p:xfrm>
          <a:off x="617127" y="3781278"/>
          <a:ext cx="7974013" cy="798513"/>
        </p:xfrm>
        <a:graphic>
          <a:graphicData uri="http://schemas.openxmlformats.org/presentationml/2006/ole">
            <p:oleObj spid="_x0000_s114815" name="Уравнение" r:id="rId6" imgW="3924000" imgH="393480" progId="">
              <p:embed/>
            </p:oleObj>
          </a:graphicData>
        </a:graphic>
      </p:graphicFrame>
      <p:graphicFrame>
        <p:nvGraphicFramePr>
          <p:cNvPr id="6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5881885"/>
              </p:ext>
            </p:extLst>
          </p:nvPr>
        </p:nvGraphicFramePr>
        <p:xfrm>
          <a:off x="655227" y="4437661"/>
          <a:ext cx="7696200" cy="461962"/>
        </p:xfrm>
        <a:graphic>
          <a:graphicData uri="http://schemas.openxmlformats.org/presentationml/2006/ole">
            <p:oleObj spid="_x0000_s114816" name="Уравнение" r:id="rId7" imgW="3835080" imgH="228600" progId="">
              <p:embed/>
            </p:oleObj>
          </a:graphicData>
        </a:graphic>
      </p:graphicFrame>
      <p:graphicFrame>
        <p:nvGraphicFramePr>
          <p:cNvPr id="6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51801210"/>
              </p:ext>
            </p:extLst>
          </p:nvPr>
        </p:nvGraphicFramePr>
        <p:xfrm>
          <a:off x="617127" y="4908090"/>
          <a:ext cx="7466013" cy="487362"/>
        </p:xfrm>
        <a:graphic>
          <a:graphicData uri="http://schemas.openxmlformats.org/presentationml/2006/ole">
            <p:oleObj spid="_x0000_s114817" name="Уравнение" r:id="rId8" imgW="3720960" imgH="241200" progId="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0" y="1246062"/>
            <a:ext cx="9144000" cy="56119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72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№8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33559" y="1241958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квадрат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АС = </a:t>
            </a:r>
            <a:r>
              <a:rPr lang="ru-RU" sz="2400" dirty="0" smtClean="0">
                <a:cs typeface="Times New Roman" panose="02020603050405020304" pitchFamily="18" charset="0"/>
              </a:rPr>
              <a:t>46.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833559" y="2138186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565" y="483701"/>
            <a:ext cx="8542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Найдите площадь квадрата, если его диагональ равна 46</a:t>
            </a:r>
            <a:r>
              <a:rPr lang="ru-RU" sz="2200" i="1" dirty="0" smtClean="0">
                <a:solidFill>
                  <a:srgbClr val="4D4B41"/>
                </a:solidFill>
              </a:rPr>
              <a:t>.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13215" y="2666169"/>
            <a:ext cx="1650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9896700"/>
              </p:ext>
            </p:extLst>
          </p:nvPr>
        </p:nvGraphicFramePr>
        <p:xfrm>
          <a:off x="3813215" y="3253025"/>
          <a:ext cx="4948238" cy="411163"/>
        </p:xfrm>
        <a:graphic>
          <a:graphicData uri="http://schemas.openxmlformats.org/presentationml/2006/ole">
            <p:oleObj spid="_x0000_s115815" name="Уравнение" r:id="rId4" imgW="2425680" imgH="2030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7082358"/>
              </p:ext>
            </p:extLst>
          </p:nvPr>
        </p:nvGraphicFramePr>
        <p:xfrm>
          <a:off x="2779713" y="5632450"/>
          <a:ext cx="3584575" cy="473075"/>
        </p:xfrm>
        <a:graphic>
          <a:graphicData uri="http://schemas.openxmlformats.org/presentationml/2006/ole">
            <p:oleObj spid="_x0000_s115816" name="Уравнение" r:id="rId5" imgW="1815840" imgH="24120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14322" y="6176678"/>
            <a:ext cx="251535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en-US" sz="2400" dirty="0"/>
              <a:t>1058</a:t>
            </a:r>
            <a:r>
              <a:rPr lang="ru-RU" sz="2400" dirty="0"/>
              <a:t>.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2040291"/>
              </p:ext>
            </p:extLst>
          </p:nvPr>
        </p:nvGraphicFramePr>
        <p:xfrm>
          <a:off x="5571392" y="2755487"/>
          <a:ext cx="3119437" cy="411163"/>
        </p:xfrm>
        <a:graphic>
          <a:graphicData uri="http://schemas.openxmlformats.org/presentationml/2006/ole">
            <p:oleObj spid="_x0000_s115817" name="Уравнение" r:id="rId6" imgW="1536480" imgH="203040" progId="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2282208"/>
              </p:ext>
            </p:extLst>
          </p:nvPr>
        </p:nvGraphicFramePr>
        <p:xfrm>
          <a:off x="3833884" y="4202900"/>
          <a:ext cx="1925638" cy="400050"/>
        </p:xfrm>
        <a:graphic>
          <a:graphicData uri="http://schemas.openxmlformats.org/presentationml/2006/ole">
            <p:oleObj spid="_x0000_s115818" name="Уравнение" r:id="rId7" imgW="965160" imgH="203040" progId="">
              <p:embed/>
            </p:oleObj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376078" y="974481"/>
            <a:ext cx="2808420" cy="2681178"/>
            <a:chOff x="376078" y="974481"/>
            <a:chExt cx="2808420" cy="268117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72066" y="1330369"/>
              <a:ext cx="1961053" cy="1979922"/>
            </a:xfrm>
            <a:prstGeom prst="rect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376078" y="974481"/>
              <a:ext cx="2768082" cy="2681178"/>
              <a:chOff x="376078" y="1966564"/>
              <a:chExt cx="2768082" cy="2681178"/>
            </a:xfrm>
          </p:grpSpPr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376078" y="1966564"/>
                <a:ext cx="50526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D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2645305" y="4186077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В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2" name="TextBox 31"/>
              <p:cNvSpPr txBox="1">
                <a:spLocks noChangeArrowheads="1"/>
              </p:cNvSpPr>
              <p:nvPr/>
            </p:nvSpPr>
            <p:spPr bwMode="auto">
              <a:xfrm>
                <a:off x="379285" y="4186077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А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3" name="TextBox 32"/>
              <p:cNvSpPr txBox="1">
                <a:spLocks noChangeArrowheads="1"/>
              </p:cNvSpPr>
              <p:nvPr/>
            </p:nvSpPr>
            <p:spPr bwMode="auto">
              <a:xfrm>
                <a:off x="1663519" y="4182104"/>
                <a:ext cx="35137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x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 rot="18947857">
                <a:off x="1422760" y="2949509"/>
                <a:ext cx="66396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dirty="0" smtClean="0">
                    <a:latin typeface="+mn-lt"/>
                  </a:rPr>
                  <a:t> </a:t>
                </a:r>
                <a:r>
                  <a:rPr lang="ru-RU" altLang="ru-RU" dirty="0" smtClean="0">
                    <a:latin typeface="+mn-lt"/>
                  </a:rPr>
                  <a:t>4</a:t>
                </a:r>
                <a:r>
                  <a:rPr lang="en-US" altLang="ru-RU" dirty="0" smtClean="0">
                    <a:latin typeface="+mn-lt"/>
                  </a:rPr>
                  <a:t>6</a:t>
                </a:r>
                <a:endParaRPr lang="ru-RU" altLang="ru-RU" dirty="0">
                  <a:latin typeface="+mn-lt"/>
                </a:endParaRPr>
              </a:p>
            </p:txBody>
          </p:sp>
        </p:grp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2645305" y="974482"/>
              <a:ext cx="50526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 C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2833120" y="2074765"/>
              <a:ext cx="35137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x</a:t>
              </a:r>
              <a:endParaRPr lang="ru-RU" altLang="ru-RU" i="1" dirty="0">
                <a:latin typeface="+mn-lt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872066" y="1330370"/>
              <a:ext cx="1961053" cy="1969402"/>
            </a:xfrm>
            <a:prstGeom prst="line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2585904" y="3063385"/>
              <a:ext cx="247215" cy="253271"/>
            </a:xfrm>
            <a:prstGeom prst="rect">
              <a:avLst/>
            </a:prstGeom>
            <a:noFill/>
            <a:ln w="1905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3952554"/>
              </p:ext>
            </p:extLst>
          </p:nvPr>
        </p:nvGraphicFramePr>
        <p:xfrm>
          <a:off x="3833559" y="3705875"/>
          <a:ext cx="2559050" cy="400050"/>
        </p:xfrm>
        <a:graphic>
          <a:graphicData uri="http://schemas.openxmlformats.org/presentationml/2006/ole">
            <p:oleObj spid="_x0000_s115819" name="Уравнение" r:id="rId8" imgW="1282680" imgH="203040" progId="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7451226"/>
              </p:ext>
            </p:extLst>
          </p:nvPr>
        </p:nvGraphicFramePr>
        <p:xfrm>
          <a:off x="3833559" y="4693688"/>
          <a:ext cx="1697037" cy="401638"/>
        </p:xfrm>
        <a:graphic>
          <a:graphicData uri="http://schemas.openxmlformats.org/presentationml/2006/ole">
            <p:oleObj spid="_x0000_s115820" name="Уравнение" r:id="rId9" imgW="850680" imgH="203040" progId="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7436870"/>
              </p:ext>
            </p:extLst>
          </p:nvPr>
        </p:nvGraphicFramePr>
        <p:xfrm>
          <a:off x="3813215" y="5174971"/>
          <a:ext cx="1571625" cy="400050"/>
        </p:xfrm>
        <a:graphic>
          <a:graphicData uri="http://schemas.openxmlformats.org/presentationml/2006/ole">
            <p:oleObj spid="_x0000_s115821" name="Уравнение" r:id="rId10" imgW="787320" imgH="203040" progId="">
              <p:embed/>
            </p:oleObj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0" y="914589"/>
            <a:ext cx="9144000" cy="59434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9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</a:t>
            </a:r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9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33558" y="1360494"/>
            <a:ext cx="5282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р/б  трапеция 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</a:t>
            </a:r>
            <a:r>
              <a:rPr lang="ru-RU" sz="2400" dirty="0" smtClean="0">
                <a:cs typeface="Times New Roman" panose="02020603050405020304" pitchFamily="18" charset="0"/>
              </a:rPr>
              <a:t>29</a:t>
            </a:r>
            <a:r>
              <a:rPr lang="en-US" sz="2400" dirty="0">
                <a:cs typeface="Times New Roman" panose="02020603050405020304" pitchFamily="18" charset="0"/>
              </a:rPr>
              <a:t>,</a:t>
            </a:r>
            <a:r>
              <a:rPr lang="en-US" sz="2400" i="1" dirty="0">
                <a:cs typeface="Times New Roman" panose="02020603050405020304" pitchFamily="18" charset="0"/>
              </a:rPr>
              <a:t> D</a:t>
            </a:r>
            <a:r>
              <a:rPr lang="ru-RU" sz="2400" i="1" dirty="0">
                <a:cs typeface="Times New Roman" panose="02020603050405020304" pitchFamily="18" charset="0"/>
              </a:rPr>
              <a:t>С = </a:t>
            </a:r>
            <a:r>
              <a:rPr lang="ru-RU" sz="2400" dirty="0">
                <a:cs typeface="Times New Roman" panose="02020603050405020304" pitchFamily="18" charset="0"/>
              </a:rPr>
              <a:t>19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cs typeface="Times New Roman" panose="02020603050405020304" pitchFamily="18" charset="0"/>
              </a:rPr>
              <a:t>AD = </a:t>
            </a:r>
            <a:r>
              <a:rPr lang="ru-RU" sz="2400" i="1" dirty="0" smtClean="0">
                <a:cs typeface="Times New Roman" panose="02020603050405020304" pitchFamily="18" charset="0"/>
              </a:rPr>
              <a:t>ВС </a:t>
            </a:r>
            <a:r>
              <a:rPr lang="ru-RU" sz="2400" i="1" dirty="0"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cs typeface="Times New Roman" panose="02020603050405020304" pitchFamily="18" charset="0"/>
              </a:rPr>
              <a:t>13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833559" y="2138186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13215" y="2666169"/>
            <a:ext cx="1650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31658483"/>
              </p:ext>
            </p:extLst>
          </p:nvPr>
        </p:nvGraphicFramePr>
        <p:xfrm>
          <a:off x="139551" y="4723037"/>
          <a:ext cx="6813550" cy="411162"/>
        </p:xfrm>
        <a:graphic>
          <a:graphicData uri="http://schemas.openxmlformats.org/presentationml/2006/ole">
            <p:oleObj spid="_x0000_s116852" name="Уравнение" r:id="rId4" imgW="3340080" imgH="20304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05366" y="6326961"/>
            <a:ext cx="251535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en-US" sz="2400" dirty="0" smtClean="0"/>
              <a:t>288</a:t>
            </a:r>
            <a:r>
              <a:rPr lang="ru-RU" sz="2400" dirty="0"/>
              <a:t>.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8892298"/>
              </p:ext>
            </p:extLst>
          </p:nvPr>
        </p:nvGraphicFramePr>
        <p:xfrm>
          <a:off x="5463453" y="2752247"/>
          <a:ext cx="3711575" cy="411163"/>
        </p:xfrm>
        <a:graphic>
          <a:graphicData uri="http://schemas.openxmlformats.org/presentationml/2006/ole">
            <p:oleObj spid="_x0000_s116853" name="Уравнение" r:id="rId5" imgW="1828800" imgH="203040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0565" y="483701"/>
            <a:ext cx="85428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Основания равнобедренной трапеции равны </a:t>
            </a:r>
            <a:r>
              <a:rPr lang="ru-RU" sz="2200" dirty="0">
                <a:solidFill>
                  <a:srgbClr val="4D4B41"/>
                </a:solidFill>
              </a:rPr>
              <a:t>19</a:t>
            </a:r>
            <a:r>
              <a:rPr lang="ru-RU" sz="2200" i="1" dirty="0">
                <a:solidFill>
                  <a:srgbClr val="4D4B41"/>
                </a:solidFill>
              </a:rPr>
              <a:t> и </a:t>
            </a:r>
            <a:r>
              <a:rPr lang="ru-RU" sz="2200" dirty="0">
                <a:solidFill>
                  <a:srgbClr val="4D4B41"/>
                </a:solidFill>
              </a:rPr>
              <a:t>29</a:t>
            </a:r>
            <a:r>
              <a:rPr lang="ru-RU" sz="2200" i="1" dirty="0">
                <a:solidFill>
                  <a:srgbClr val="4D4B41"/>
                </a:solidFill>
              </a:rPr>
              <a:t>, а ее боковые стороны равны </a:t>
            </a:r>
            <a:r>
              <a:rPr lang="ru-RU" sz="2200" dirty="0">
                <a:solidFill>
                  <a:srgbClr val="4D4B41"/>
                </a:solidFill>
              </a:rPr>
              <a:t>13</a:t>
            </a:r>
            <a:r>
              <a:rPr lang="ru-RU" sz="2200" i="1" dirty="0">
                <a:solidFill>
                  <a:srgbClr val="4D4B41"/>
                </a:solidFill>
              </a:rPr>
              <a:t>. Найдите площадь </a:t>
            </a:r>
            <a:r>
              <a:rPr lang="ru-RU" sz="2200" i="1" dirty="0" smtClean="0">
                <a:solidFill>
                  <a:srgbClr val="4D4B41"/>
                </a:solidFill>
              </a:rPr>
              <a:t>трапеции.</a:t>
            </a:r>
            <a:endParaRPr lang="ru-RU" sz="2200" i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-69475" y="1416642"/>
            <a:ext cx="3707593" cy="3052334"/>
            <a:chOff x="-69475" y="1416642"/>
            <a:chExt cx="3707593" cy="3052334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-69475" y="1416642"/>
              <a:ext cx="3707593" cy="3052334"/>
              <a:chOff x="-69475" y="1416642"/>
              <a:chExt cx="3707593" cy="3052334"/>
            </a:xfrm>
          </p:grpSpPr>
          <p:sp>
            <p:nvSpPr>
              <p:cNvPr id="3" name="Трапеция 2"/>
              <p:cNvSpPr/>
              <p:nvPr/>
            </p:nvSpPr>
            <p:spPr>
              <a:xfrm>
                <a:off x="372533" y="1823641"/>
                <a:ext cx="2967190" cy="1722345"/>
              </a:xfrm>
              <a:prstGeom prst="trapezoid">
                <a:avLst>
                  <a:gd name="adj" fmla="val 43250"/>
                </a:avLst>
              </a:prstGeom>
              <a:solidFill>
                <a:srgbClr val="FFFFFF"/>
              </a:solidFill>
              <a:ln w="28575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Группа 13"/>
              <p:cNvGrpSpPr/>
              <p:nvPr/>
            </p:nvGrpSpPr>
            <p:grpSpPr>
              <a:xfrm>
                <a:off x="-69475" y="1416642"/>
                <a:ext cx="3707593" cy="3052334"/>
                <a:chOff x="6038" y="1010093"/>
                <a:chExt cx="3707593" cy="3052334"/>
              </a:xfrm>
            </p:grpSpPr>
            <p:grpSp>
              <p:nvGrpSpPr>
                <p:cNvPr id="2" name="Группа 1"/>
                <p:cNvGrpSpPr/>
                <p:nvPr/>
              </p:nvGrpSpPr>
              <p:grpSpPr>
                <a:xfrm>
                  <a:off x="6038" y="1017746"/>
                  <a:ext cx="3707593" cy="3044681"/>
                  <a:chOff x="6038" y="2009829"/>
                  <a:chExt cx="3707593" cy="3044681"/>
                </a:xfrm>
              </p:grpSpPr>
              <p:sp>
                <p:nvSpPr>
                  <p:cNvPr id="20" name="Text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2478" y="2009830"/>
                    <a:ext cx="505267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D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21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14776" y="3941591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В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32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38" y="3941592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А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33" name="Text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8550" y="4592845"/>
                    <a:ext cx="566181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dirty="0" smtClean="0">
                        <a:latin typeface="+mn-lt"/>
                      </a:rPr>
                      <a:t>29</a:t>
                    </a:r>
                    <a:endParaRPr lang="ru-RU" altLang="ru-RU" dirty="0">
                      <a:latin typeface="+mn-lt"/>
                    </a:endParaRPr>
                  </a:p>
                </p:txBody>
              </p:sp>
              <p:sp>
                <p:nvSpPr>
                  <p:cNvPr id="38" name="Text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882" y="2009829"/>
                    <a:ext cx="566181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dirty="0" smtClean="0">
                        <a:latin typeface="+mn-lt"/>
                      </a:rPr>
                      <a:t>19</a:t>
                    </a:r>
                    <a:endParaRPr lang="ru-RU" altLang="ru-RU" dirty="0">
                      <a:latin typeface="+mn-lt"/>
                    </a:endParaRPr>
                  </a:p>
                </p:txBody>
              </p:sp>
            </p:grp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89465" y="1010093"/>
                  <a:ext cx="505267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C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3008020" y="1952867"/>
                  <a:ext cx="566181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dirty="0" smtClean="0">
                      <a:latin typeface="+mn-lt"/>
                    </a:rPr>
                    <a:t>13</a:t>
                  </a:r>
                  <a:endParaRPr lang="ru-RU" altLang="ru-RU" dirty="0">
                    <a:latin typeface="+mn-lt"/>
                  </a:endParaRPr>
                </a:p>
              </p:txBody>
            </p:sp>
            <p:sp>
              <p:nvSpPr>
                <p:cNvPr id="31" name="Прямоугольник 30"/>
                <p:cNvSpPr/>
                <p:nvPr/>
              </p:nvSpPr>
              <p:spPr>
                <a:xfrm>
                  <a:off x="1190578" y="2887990"/>
                  <a:ext cx="247215" cy="253271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flipV="1">
                  <a:off x="1192259" y="1417092"/>
                  <a:ext cx="7293" cy="1722345"/>
                </a:xfrm>
                <a:prstGeom prst="line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28" name="Прямая соединительная линия 27"/>
              <p:cNvCxnSpPr/>
              <p:nvPr/>
            </p:nvCxnSpPr>
            <p:spPr>
              <a:xfrm flipV="1">
                <a:off x="2586500" y="1821110"/>
                <a:ext cx="7293" cy="1722345"/>
              </a:xfrm>
              <a:prstGeom prst="line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4" name="Прямоугольник 33"/>
              <p:cNvSpPr/>
              <p:nvPr/>
            </p:nvSpPr>
            <p:spPr>
              <a:xfrm>
                <a:off x="2332495" y="3302364"/>
                <a:ext cx="247215" cy="253271"/>
              </a:xfrm>
              <a:prstGeom prst="rect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178549" y="2359415"/>
                <a:ext cx="56618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dirty="0" smtClean="0">
                    <a:latin typeface="+mn-lt"/>
                  </a:rPr>
                  <a:t>13</a:t>
                </a:r>
                <a:endParaRPr lang="ru-RU" altLang="ru-RU" dirty="0">
                  <a:latin typeface="+mn-lt"/>
                </a:endParaRPr>
              </a:p>
            </p:txBody>
          </p: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686633" y="2610173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H="1">
                <a:off x="2900232" y="2615157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>
                <a:off x="771933" y="3455686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2961043" y="3454900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42" name="TextBox 41"/>
              <p:cNvSpPr txBox="1">
                <a:spLocks noChangeArrowheads="1"/>
              </p:cNvSpPr>
              <p:nvPr/>
            </p:nvSpPr>
            <p:spPr bwMode="auto">
              <a:xfrm>
                <a:off x="908698" y="3480946"/>
                <a:ext cx="40588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>
                    <a:latin typeface="+mn-lt"/>
                  </a:rPr>
                  <a:t>K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2352059" y="3480946"/>
                <a:ext cx="4491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M</a:t>
                </a:r>
                <a:endParaRPr lang="ru-RU" altLang="ru-RU" i="1" dirty="0">
                  <a:latin typeface="+mn-lt"/>
                </a:endParaRPr>
              </a:p>
            </p:txBody>
          </p:sp>
        </p:grpSp>
        <p:sp>
          <p:nvSpPr>
            <p:cNvPr id="44" name="Левая фигурная скобка 43"/>
            <p:cNvSpPr/>
            <p:nvPr/>
          </p:nvSpPr>
          <p:spPr>
            <a:xfrm rot="16200000">
              <a:off x="1717446" y="2462999"/>
              <a:ext cx="277366" cy="2967188"/>
            </a:xfrm>
            <a:prstGeom prst="leftBrace">
              <a:avLst>
                <a:gd name="adj1" fmla="val 45934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aphicFrame>
        <p:nvGraphicFramePr>
          <p:cNvPr id="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1889533"/>
              </p:ext>
            </p:extLst>
          </p:nvPr>
        </p:nvGraphicFramePr>
        <p:xfrm>
          <a:off x="3833558" y="3745873"/>
          <a:ext cx="3659188" cy="412750"/>
        </p:xfrm>
        <a:graphic>
          <a:graphicData uri="http://schemas.openxmlformats.org/presentationml/2006/ole">
            <p:oleObj spid="_x0000_s116854" name="Уравнение" r:id="rId6" imgW="1803240" imgH="203040" progId="">
              <p:embed/>
            </p:oleObj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90973234"/>
              </p:ext>
            </p:extLst>
          </p:nvPr>
        </p:nvGraphicFramePr>
        <p:xfrm>
          <a:off x="139551" y="5150449"/>
          <a:ext cx="8864891" cy="487362"/>
        </p:xfrm>
        <a:graphic>
          <a:graphicData uri="http://schemas.openxmlformats.org/presentationml/2006/ole">
            <p:oleObj spid="_x0000_s116855" name="Уравнение" r:id="rId7" imgW="4495680" imgH="241200" progId="">
              <p:embed/>
            </p:oleObj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39200124"/>
              </p:ext>
            </p:extLst>
          </p:nvPr>
        </p:nvGraphicFramePr>
        <p:xfrm>
          <a:off x="139554" y="5519386"/>
          <a:ext cx="6773863" cy="771525"/>
        </p:xfrm>
        <a:graphic>
          <a:graphicData uri="http://schemas.openxmlformats.org/presentationml/2006/ole">
            <p:oleObj spid="_x0000_s116856" name="Уравнение" r:id="rId8" imgW="3429000" imgH="393480" progId="">
              <p:embed/>
            </p:oleObj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8409310"/>
              </p:ext>
            </p:extLst>
          </p:nvPr>
        </p:nvGraphicFramePr>
        <p:xfrm>
          <a:off x="3833558" y="3223418"/>
          <a:ext cx="4768850" cy="411162"/>
        </p:xfrm>
        <a:graphic>
          <a:graphicData uri="http://schemas.openxmlformats.org/presentationml/2006/ole">
            <p:oleObj spid="_x0000_s116857" name="Уравнение" r:id="rId9" imgW="2349360" imgH="203040" progId="">
              <p:embed/>
            </p:oleObj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79229464"/>
              </p:ext>
            </p:extLst>
          </p:nvPr>
        </p:nvGraphicFramePr>
        <p:xfrm>
          <a:off x="3809355" y="4224046"/>
          <a:ext cx="4022725" cy="436562"/>
        </p:xfrm>
        <a:graphic>
          <a:graphicData uri="http://schemas.openxmlformats.org/presentationml/2006/ole">
            <p:oleObj spid="_x0000_s116858" name="Уравнение" r:id="rId10" imgW="1981080" imgH="215640" progId="">
              <p:embed/>
            </p:oleObj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0" y="1354666"/>
            <a:ext cx="9144000" cy="55033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329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9522922"/>
              </p:ext>
            </p:extLst>
          </p:nvPr>
        </p:nvGraphicFramePr>
        <p:xfrm>
          <a:off x="970964" y="4445388"/>
          <a:ext cx="7194550" cy="446088"/>
        </p:xfrm>
        <a:graphic>
          <a:graphicData uri="http://schemas.openxmlformats.org/presentationml/2006/ole">
            <p:oleObj spid="_x0000_s117826" name="Уравнение" r:id="rId4" imgW="3606480" imgH="228600" progId="">
              <p:embed/>
            </p:oleObj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</a:t>
            </a:r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10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47548" y="1479024"/>
            <a:ext cx="51868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прямоугольник 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ВС = </a:t>
            </a:r>
            <a:r>
              <a:rPr lang="ru-RU" sz="2400" dirty="0" smtClean="0">
                <a:cs typeface="Times New Roman" panose="02020603050405020304" pitchFamily="18" charset="0"/>
              </a:rPr>
              <a:t>48</a:t>
            </a:r>
            <a:r>
              <a:rPr lang="ru-RU" sz="2400" i="1" dirty="0" smtClean="0">
                <a:cs typeface="Times New Roman" panose="02020603050405020304" pitchFamily="18" charset="0"/>
              </a:rPr>
              <a:t>, АС = </a:t>
            </a:r>
            <a:r>
              <a:rPr lang="ru-RU" sz="2400" dirty="0" smtClean="0">
                <a:cs typeface="Times New Roman" panose="02020603050405020304" pitchFamily="18" charset="0"/>
              </a:rPr>
              <a:t>50.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347548" y="2398108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565" y="483701"/>
            <a:ext cx="85428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В прямоугольнике одна сторона равна </a:t>
            </a:r>
            <a:r>
              <a:rPr lang="ru-RU" sz="2200" dirty="0">
                <a:solidFill>
                  <a:srgbClr val="4D4B41"/>
                </a:solidFill>
              </a:rPr>
              <a:t>48</a:t>
            </a:r>
            <a:r>
              <a:rPr lang="ru-RU" sz="2200" i="1" dirty="0">
                <a:solidFill>
                  <a:srgbClr val="4D4B41"/>
                </a:solidFill>
              </a:rPr>
              <a:t>, а диагональ равна </a:t>
            </a:r>
            <a:r>
              <a:rPr lang="ru-RU" sz="2200" dirty="0">
                <a:solidFill>
                  <a:srgbClr val="4D4B41"/>
                </a:solidFill>
              </a:rPr>
              <a:t>50</a:t>
            </a:r>
            <a:r>
              <a:rPr lang="ru-RU" sz="2200" i="1" dirty="0">
                <a:solidFill>
                  <a:srgbClr val="4D4B41"/>
                </a:solidFill>
              </a:rPr>
              <a:t>. Найдите площадь прямоугольника</a:t>
            </a:r>
            <a:r>
              <a:rPr lang="ru-RU" sz="2200" i="1" dirty="0" smtClean="0">
                <a:solidFill>
                  <a:srgbClr val="4D4B41"/>
                </a:solidFill>
              </a:rPr>
              <a:t>.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47548" y="2920112"/>
            <a:ext cx="1650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332013"/>
              </p:ext>
            </p:extLst>
          </p:nvPr>
        </p:nvGraphicFramePr>
        <p:xfrm>
          <a:off x="3347548" y="3489960"/>
          <a:ext cx="4948238" cy="411162"/>
        </p:xfrm>
        <a:graphic>
          <a:graphicData uri="http://schemas.openxmlformats.org/presentationml/2006/ole">
            <p:oleObj spid="_x0000_s117827" name="Уравнение" r:id="rId5" imgW="2425680" imgH="2030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78513316"/>
              </p:ext>
            </p:extLst>
          </p:nvPr>
        </p:nvGraphicFramePr>
        <p:xfrm>
          <a:off x="3555472" y="4964733"/>
          <a:ext cx="4462462" cy="447675"/>
        </p:xfrm>
        <a:graphic>
          <a:graphicData uri="http://schemas.openxmlformats.org/presentationml/2006/ole">
            <p:oleObj spid="_x0000_s117828" name="Уравнение" r:id="rId6" imgW="2260440" imgH="22860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14322" y="5686400"/>
            <a:ext cx="25153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ru-RU" sz="2400" dirty="0" smtClean="0"/>
              <a:t>672.</a:t>
            </a:r>
            <a:endParaRPr lang="ru-RU" sz="2400" dirty="0"/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9919110"/>
              </p:ext>
            </p:extLst>
          </p:nvPr>
        </p:nvGraphicFramePr>
        <p:xfrm>
          <a:off x="3347548" y="3948876"/>
          <a:ext cx="2559050" cy="401637"/>
        </p:xfrm>
        <a:graphic>
          <a:graphicData uri="http://schemas.openxmlformats.org/presentationml/2006/ole">
            <p:oleObj spid="_x0000_s117829" name="Уравнение" r:id="rId7" imgW="1282680" imgH="203040" progId="">
              <p:embed/>
            </p:oleObj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261279" y="1460967"/>
            <a:ext cx="2610449" cy="2979725"/>
            <a:chOff x="506815" y="961434"/>
            <a:chExt cx="2610449" cy="297972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72066" y="1330368"/>
              <a:ext cx="1723117" cy="2217165"/>
            </a:xfrm>
            <a:prstGeom prst="rect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06815" y="979491"/>
              <a:ext cx="2391123" cy="2961668"/>
              <a:chOff x="506815" y="1971574"/>
              <a:chExt cx="2391123" cy="2961668"/>
            </a:xfrm>
          </p:grpSpPr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506815" y="1971574"/>
                <a:ext cx="41229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D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2399083" y="4471577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В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2" name="TextBox 31"/>
              <p:cNvSpPr txBox="1">
                <a:spLocks noChangeArrowheads="1"/>
              </p:cNvSpPr>
              <p:nvPr/>
            </p:nvSpPr>
            <p:spPr bwMode="auto">
              <a:xfrm>
                <a:off x="522983" y="4458053"/>
                <a:ext cx="3994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i="1" dirty="0" smtClean="0">
                    <a:latin typeface="+mn-lt"/>
                  </a:rPr>
                  <a:t>А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 rot="18481973">
                <a:off x="1349987" y="3066847"/>
                <a:ext cx="56618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dirty="0" smtClean="0">
                    <a:latin typeface="+mn-lt"/>
                  </a:rPr>
                  <a:t>50</a:t>
                </a:r>
                <a:endParaRPr lang="ru-RU" altLang="ru-RU" dirty="0">
                  <a:latin typeface="+mn-lt"/>
                </a:endParaRPr>
              </a:p>
            </p:txBody>
          </p:sp>
        </p:grp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2486483" y="961434"/>
              <a:ext cx="4058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C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2551083" y="2222086"/>
              <a:ext cx="5661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48</a:t>
              </a:r>
              <a:endParaRPr lang="ru-RU" altLang="ru-RU" dirty="0">
                <a:latin typeface="+mn-lt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881345" y="1330370"/>
              <a:ext cx="1713838" cy="2217163"/>
            </a:xfrm>
            <a:prstGeom prst="line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2351796" y="3294262"/>
              <a:ext cx="247215" cy="253271"/>
            </a:xfrm>
            <a:prstGeom prst="rect">
              <a:avLst/>
            </a:prstGeom>
            <a:noFill/>
            <a:ln w="1905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5667884"/>
              </p:ext>
            </p:extLst>
          </p:nvPr>
        </p:nvGraphicFramePr>
        <p:xfrm>
          <a:off x="970964" y="4899582"/>
          <a:ext cx="2432050" cy="446087"/>
        </p:xfrm>
        <a:graphic>
          <a:graphicData uri="http://schemas.openxmlformats.org/presentationml/2006/ole">
            <p:oleObj spid="_x0000_s117830" name="Уравнение" r:id="rId8" imgW="1218960" imgH="22860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0" y="1282688"/>
            <a:ext cx="9144000" cy="5575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85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2253207"/>
              </p:ext>
            </p:extLst>
          </p:nvPr>
        </p:nvGraphicFramePr>
        <p:xfrm>
          <a:off x="397140" y="4929042"/>
          <a:ext cx="8027988" cy="471488"/>
        </p:xfrm>
        <a:graphic>
          <a:graphicData uri="http://schemas.openxmlformats.org/presentationml/2006/ole">
            <p:oleObj spid="_x0000_s118893" name="Уравнение" r:id="rId4" imgW="4025880" imgH="241200" progId="">
              <p:embed/>
            </p:oleObj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№11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49363" y="1224822"/>
            <a:ext cx="51868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ромб 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</a:t>
            </a:r>
            <a:r>
              <a:rPr lang="ru-RU" sz="2400" dirty="0" smtClean="0">
                <a:cs typeface="Times New Roman" panose="02020603050405020304" pitchFamily="18" charset="0"/>
              </a:rPr>
              <a:t>87</a:t>
            </a:r>
            <a:r>
              <a:rPr lang="ru-RU" sz="2400" i="1" dirty="0" smtClean="0">
                <a:cs typeface="Times New Roman" panose="02020603050405020304" pitchFamily="18" charset="0"/>
              </a:rPr>
              <a:t>, АС = </a:t>
            </a:r>
            <a:r>
              <a:rPr lang="ru-RU" sz="2400" dirty="0" smtClean="0">
                <a:cs typeface="Times New Roman" panose="02020603050405020304" pitchFamily="18" charset="0"/>
              </a:rPr>
              <a:t>126.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849363" y="2143906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56220" y="507517"/>
            <a:ext cx="72299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Сторона ромба равна </a:t>
            </a:r>
            <a:r>
              <a:rPr lang="ru-RU" sz="2200" dirty="0">
                <a:solidFill>
                  <a:srgbClr val="4D4B41"/>
                </a:solidFill>
              </a:rPr>
              <a:t>87</a:t>
            </a:r>
            <a:r>
              <a:rPr lang="ru-RU" sz="2200" i="1" dirty="0">
                <a:solidFill>
                  <a:srgbClr val="4D4B41"/>
                </a:solidFill>
              </a:rPr>
              <a:t>, а диагональ равна </a:t>
            </a:r>
            <a:r>
              <a:rPr lang="ru-RU" sz="2200" dirty="0">
                <a:solidFill>
                  <a:srgbClr val="4D4B41"/>
                </a:solidFill>
              </a:rPr>
              <a:t>126</a:t>
            </a:r>
            <a:r>
              <a:rPr lang="ru-RU" sz="2200" i="1" dirty="0">
                <a:solidFill>
                  <a:srgbClr val="4D4B41"/>
                </a:solidFill>
              </a:rPr>
              <a:t>. Найдите площадь ромба</a:t>
            </a:r>
            <a:r>
              <a:rPr lang="ru-RU" sz="2200" i="1" dirty="0" smtClean="0">
                <a:solidFill>
                  <a:srgbClr val="4D4B41"/>
                </a:solidFill>
              </a:rPr>
              <a:t>.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49363" y="2665910"/>
            <a:ext cx="1650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7843166"/>
              </p:ext>
            </p:extLst>
          </p:nvPr>
        </p:nvGraphicFramePr>
        <p:xfrm>
          <a:off x="2492056" y="3717082"/>
          <a:ext cx="4948237" cy="411162"/>
        </p:xfrm>
        <a:graphic>
          <a:graphicData uri="http://schemas.openxmlformats.org/presentationml/2006/ole">
            <p:oleObj spid="_x0000_s118894" name="Уравнение" r:id="rId5" imgW="2425680" imgH="2030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56677974"/>
              </p:ext>
            </p:extLst>
          </p:nvPr>
        </p:nvGraphicFramePr>
        <p:xfrm>
          <a:off x="2590798" y="5900539"/>
          <a:ext cx="3960813" cy="771525"/>
        </p:xfrm>
        <a:graphic>
          <a:graphicData uri="http://schemas.openxmlformats.org/presentationml/2006/ole">
            <p:oleObj spid="_x0000_s118895" name="Уравнение" r:id="rId6" imgW="200628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6628649" y="6396335"/>
            <a:ext cx="251535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ru-RU" sz="2400" dirty="0" smtClean="0"/>
              <a:t>7560.</a:t>
            </a:r>
            <a:endParaRPr lang="ru-RU" sz="2400" dirty="0"/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6381142"/>
              </p:ext>
            </p:extLst>
          </p:nvPr>
        </p:nvGraphicFramePr>
        <p:xfrm>
          <a:off x="1823611" y="4186184"/>
          <a:ext cx="7323137" cy="452438"/>
        </p:xfrm>
        <a:graphic>
          <a:graphicData uri="http://schemas.openxmlformats.org/presentationml/2006/ole">
            <p:oleObj spid="_x0000_s118896" name="Уравнение" r:id="rId7" imgW="3670200" imgH="22860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4204642"/>
              </p:ext>
            </p:extLst>
          </p:nvPr>
        </p:nvGraphicFramePr>
        <p:xfrm>
          <a:off x="4499601" y="2730701"/>
          <a:ext cx="3841750" cy="411162"/>
        </p:xfrm>
        <a:graphic>
          <a:graphicData uri="http://schemas.openxmlformats.org/presentationml/2006/ole">
            <p:oleObj spid="_x0000_s118897" name="Уравнение" r:id="rId8" imgW="1892160" imgH="203040" progId="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9962938"/>
              </p:ext>
            </p:extLst>
          </p:nvPr>
        </p:nvGraphicFramePr>
        <p:xfrm>
          <a:off x="2493222" y="3019820"/>
          <a:ext cx="6599238" cy="796925"/>
        </p:xfrm>
        <a:graphic>
          <a:graphicData uri="http://schemas.openxmlformats.org/presentationml/2006/ole">
            <p:oleObj spid="_x0000_s118898" name="Уравнение" r:id="rId9" imgW="3251160" imgH="393480" progId="">
              <p:embed/>
            </p:oleObj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130898" y="1167956"/>
            <a:ext cx="2647380" cy="3754581"/>
            <a:chOff x="130898" y="1167956"/>
            <a:chExt cx="2647380" cy="3754581"/>
          </a:xfrm>
        </p:grpSpPr>
        <p:sp>
          <p:nvSpPr>
            <p:cNvPr id="3" name="Ромб 2"/>
            <p:cNvSpPr/>
            <p:nvPr/>
          </p:nvSpPr>
          <p:spPr>
            <a:xfrm>
              <a:off x="507995" y="1574799"/>
              <a:ext cx="1964271" cy="2963333"/>
            </a:xfrm>
            <a:prstGeom prst="diamond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365986" y="2830461"/>
              <a:ext cx="4122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D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130898" y="2819697"/>
              <a:ext cx="4058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i="1" dirty="0" smtClean="0">
                  <a:latin typeface="+mn-lt"/>
                </a:rPr>
                <a:t>В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1290396" y="4460872"/>
              <a:ext cx="3994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i="1" dirty="0" smtClean="0">
                  <a:latin typeface="+mn-lt"/>
                </a:rPr>
                <a:t>А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215410" y="1167956"/>
              <a:ext cx="4058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C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536778" y="3727198"/>
              <a:ext cx="5661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dirty="0" smtClean="0">
                  <a:latin typeface="+mn-lt"/>
                </a:rPr>
                <a:t>87</a:t>
              </a:r>
              <a:endParaRPr lang="ru-RU" altLang="ru-RU" dirty="0">
                <a:latin typeface="+mn-lt"/>
              </a:endParaRPr>
            </a:p>
          </p:txBody>
        </p:sp>
        <p:cxnSp>
          <p:nvCxnSpPr>
            <p:cNvPr id="9" name="Прямая соединительная линия 8"/>
            <p:cNvCxnSpPr>
              <a:stCxn id="3" idx="2"/>
              <a:endCxn id="3" idx="0"/>
            </p:cNvCxnSpPr>
            <p:nvPr/>
          </p:nvCxnSpPr>
          <p:spPr>
            <a:xfrm flipV="1">
              <a:off x="1490131" y="1574799"/>
              <a:ext cx="0" cy="2963333"/>
            </a:xfrm>
            <a:prstGeom prst="line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1497683" y="2803194"/>
              <a:ext cx="247215" cy="253271"/>
            </a:xfrm>
            <a:prstGeom prst="rect">
              <a:avLst/>
            </a:prstGeom>
            <a:noFill/>
            <a:ln w="1905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  <p:cxnSp>
          <p:nvCxnSpPr>
            <p:cNvPr id="27" name="Прямая соединительная линия 26"/>
            <p:cNvCxnSpPr>
              <a:stCxn id="3" idx="3"/>
              <a:endCxn id="3" idx="1"/>
            </p:cNvCxnSpPr>
            <p:nvPr/>
          </p:nvCxnSpPr>
          <p:spPr>
            <a:xfrm flipH="1">
              <a:off x="507995" y="3056466"/>
              <a:ext cx="1964271" cy="0"/>
            </a:xfrm>
            <a:prstGeom prst="line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1434137" y="3006869"/>
              <a:ext cx="4187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O</a:t>
              </a:r>
              <a:endParaRPr lang="ru-RU" altLang="ru-RU" i="1" dirty="0">
                <a:latin typeface="+mn-lt"/>
              </a:endParaRP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1996262" y="2963083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1017448" y="2952821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 flipH="1">
              <a:off x="1489841" y="2286345"/>
              <a:ext cx="578" cy="199358"/>
            </a:xfrm>
            <a:prstGeom prst="line">
              <a:avLst/>
            </a:prstGeom>
            <a:noFill/>
            <a:ln w="41275" cmpd="sng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 flipH="1">
              <a:off x="1487952" y="3549600"/>
              <a:ext cx="578" cy="199358"/>
            </a:xfrm>
            <a:prstGeom prst="line">
              <a:avLst/>
            </a:prstGeom>
            <a:noFill/>
            <a:ln w="41275" cmpd="sng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 rot="16200000">
              <a:off x="932777" y="2819698"/>
              <a:ext cx="7569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dirty="0" smtClean="0">
                  <a:latin typeface="+mn-lt"/>
                </a:rPr>
                <a:t>126</a:t>
              </a:r>
              <a:endParaRPr lang="ru-RU" altLang="ru-RU" dirty="0">
                <a:latin typeface="+mn-lt"/>
              </a:endParaRPr>
            </a:p>
          </p:txBody>
        </p:sp>
      </p:grpSp>
      <p:graphicFrame>
        <p:nvGraphicFramePr>
          <p:cNvPr id="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03947786"/>
              </p:ext>
            </p:extLst>
          </p:nvPr>
        </p:nvGraphicFramePr>
        <p:xfrm>
          <a:off x="397140" y="5484944"/>
          <a:ext cx="3571875" cy="347663"/>
        </p:xfrm>
        <a:graphic>
          <a:graphicData uri="http://schemas.openxmlformats.org/presentationml/2006/ole">
            <p:oleObj spid="_x0000_s118899" name="Уравнение" r:id="rId10" imgW="1790640" imgH="177480" progId="">
              <p:embed/>
            </p:oleObj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37244738"/>
              </p:ext>
            </p:extLst>
          </p:nvPr>
        </p:nvGraphicFramePr>
        <p:xfrm>
          <a:off x="4164058" y="5272881"/>
          <a:ext cx="2557462" cy="771525"/>
        </p:xfrm>
        <a:graphic>
          <a:graphicData uri="http://schemas.openxmlformats.org/presentationml/2006/ole">
            <p:oleObj spid="_x0000_s118900" name="Уравнение" r:id="rId11" imgW="1295280" imgH="393480" progId="">
              <p:embed/>
            </p:oleObj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0" y="1282688"/>
            <a:ext cx="9144000" cy="5575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832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2798898"/>
              </p:ext>
            </p:extLst>
          </p:nvPr>
        </p:nvGraphicFramePr>
        <p:xfrm>
          <a:off x="1139016" y="4897038"/>
          <a:ext cx="2457450" cy="422275"/>
        </p:xfrm>
        <a:graphic>
          <a:graphicData uri="http://schemas.openxmlformats.org/presentationml/2006/ole">
            <p:oleObj spid="_x0000_s119881" name="Уравнение" r:id="rId4" imgW="1231560" imgH="215640" progId="">
              <p:embed/>
            </p:oleObj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</a:t>
            </a:r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12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45837" y="1455943"/>
            <a:ext cx="55441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ромб, ВН – высота,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АН = </a:t>
            </a:r>
            <a:r>
              <a:rPr lang="ru-RU" sz="2400" dirty="0" smtClean="0">
                <a:cs typeface="Times New Roman" panose="02020603050405020304" pitchFamily="18" charset="0"/>
              </a:rPr>
              <a:t>5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cs typeface="Times New Roman" panose="02020603050405020304" pitchFamily="18" charset="0"/>
              </a:rPr>
              <a:t>HD</a:t>
            </a:r>
            <a:r>
              <a:rPr lang="ru-RU" sz="2400" i="1" dirty="0" smtClean="0">
                <a:cs typeface="Times New Roman" panose="02020603050405020304" pitchFamily="18" charset="0"/>
              </a:rPr>
              <a:t> = </a:t>
            </a:r>
            <a:r>
              <a:rPr lang="en-US" sz="2400" dirty="0" smtClean="0"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345837" y="2374140"/>
            <a:ext cx="2395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7140" y="507558"/>
            <a:ext cx="83912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/>
              <a:t>Высота ВН ромба АВС</a:t>
            </a:r>
            <a:r>
              <a:rPr lang="en-US" sz="2200" i="1" dirty="0" smtClean="0"/>
              <a:t>D</a:t>
            </a:r>
            <a:r>
              <a:rPr lang="ru-RU" sz="2200" i="1" dirty="0" smtClean="0"/>
              <a:t> делит его сторону </a:t>
            </a:r>
            <a:r>
              <a:rPr lang="en-US" sz="2200" i="1" dirty="0" smtClean="0"/>
              <a:t>AD</a:t>
            </a:r>
            <a:r>
              <a:rPr lang="ru-RU" sz="2200" i="1" dirty="0" smtClean="0"/>
              <a:t> на отрезки </a:t>
            </a:r>
            <a:r>
              <a:rPr lang="en-US" sz="2200" i="1" dirty="0" smtClean="0"/>
              <a:t>HD = </a:t>
            </a:r>
            <a:r>
              <a:rPr lang="ru-RU" sz="2200" dirty="0" smtClean="0"/>
              <a:t>8</a:t>
            </a:r>
            <a:r>
              <a:rPr lang="ru-RU" sz="2200" i="1" dirty="0" smtClean="0"/>
              <a:t>, АН = 5. </a:t>
            </a:r>
            <a:r>
              <a:rPr lang="ru-RU" sz="2200" i="1" dirty="0"/>
              <a:t>Найдите площадь ромба</a:t>
            </a:r>
            <a:r>
              <a:rPr lang="ru-RU" sz="2200" i="1" dirty="0" smtClean="0"/>
              <a:t>.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45837" y="2912999"/>
            <a:ext cx="1619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428512"/>
              </p:ext>
            </p:extLst>
          </p:nvPr>
        </p:nvGraphicFramePr>
        <p:xfrm>
          <a:off x="3345837" y="3998366"/>
          <a:ext cx="4792663" cy="411163"/>
        </p:xfrm>
        <a:graphic>
          <a:graphicData uri="http://schemas.openxmlformats.org/presentationml/2006/ole">
            <p:oleObj spid="_x0000_s119882" name="Уравнение" r:id="rId5" imgW="2349360" imgH="20304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22070" y="5674918"/>
            <a:ext cx="25153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en-US" sz="2400" dirty="0" smtClean="0"/>
              <a:t>156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4517392"/>
              </p:ext>
            </p:extLst>
          </p:nvPr>
        </p:nvGraphicFramePr>
        <p:xfrm>
          <a:off x="1166201" y="4451611"/>
          <a:ext cx="6588125" cy="452438"/>
        </p:xfrm>
        <a:graphic>
          <a:graphicData uri="http://schemas.openxmlformats.org/presentationml/2006/ole">
            <p:oleObj spid="_x0000_s119883" name="Уравнение" r:id="rId6" imgW="3301920" imgH="22860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8256467"/>
              </p:ext>
            </p:extLst>
          </p:nvPr>
        </p:nvGraphicFramePr>
        <p:xfrm>
          <a:off x="4978402" y="3013077"/>
          <a:ext cx="4048125" cy="411163"/>
        </p:xfrm>
        <a:graphic>
          <a:graphicData uri="http://schemas.openxmlformats.org/presentationml/2006/ole">
            <p:oleObj spid="_x0000_s119884" name="Уравнение" r:id="rId7" imgW="1993680" imgH="203040" progId="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13685390"/>
              </p:ext>
            </p:extLst>
          </p:nvPr>
        </p:nvGraphicFramePr>
        <p:xfrm>
          <a:off x="3322070" y="3502469"/>
          <a:ext cx="5284788" cy="411163"/>
        </p:xfrm>
        <a:graphic>
          <a:graphicData uri="http://schemas.openxmlformats.org/presentationml/2006/ole">
            <p:oleObj spid="_x0000_s119885" name="Уравнение" r:id="rId8" imgW="2603160" imgH="203040" progId="">
              <p:embed/>
            </p:oleObj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7609001"/>
              </p:ext>
            </p:extLst>
          </p:nvPr>
        </p:nvGraphicFramePr>
        <p:xfrm>
          <a:off x="3692980" y="4958725"/>
          <a:ext cx="4438650" cy="447675"/>
        </p:xfrm>
        <a:graphic>
          <a:graphicData uri="http://schemas.openxmlformats.org/presentationml/2006/ole">
            <p:oleObj spid="_x0000_s119886" name="Уравнение" r:id="rId9" imgW="2247840" imgH="228600" progId="">
              <p:embed/>
            </p:oleObj>
          </a:graphicData>
        </a:graphic>
      </p:graphicFrame>
      <p:grpSp>
        <p:nvGrpSpPr>
          <p:cNvPr id="63" name="Группа 62"/>
          <p:cNvGrpSpPr/>
          <p:nvPr/>
        </p:nvGrpSpPr>
        <p:grpSpPr>
          <a:xfrm>
            <a:off x="287128" y="1461225"/>
            <a:ext cx="2804541" cy="2208350"/>
            <a:chOff x="287128" y="1461225"/>
            <a:chExt cx="2804541" cy="2208350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287128" y="1461225"/>
              <a:ext cx="2804541" cy="2208350"/>
              <a:chOff x="541129" y="1461225"/>
              <a:chExt cx="2804541" cy="2208350"/>
            </a:xfrm>
          </p:grpSpPr>
          <p:sp>
            <p:nvSpPr>
              <p:cNvPr id="11" name="Параллелограмм 10"/>
              <p:cNvSpPr/>
              <p:nvPr/>
            </p:nvSpPr>
            <p:spPr>
              <a:xfrm>
                <a:off x="887413" y="1828208"/>
                <a:ext cx="2202919" cy="1470088"/>
              </a:xfrm>
              <a:prstGeom prst="parallelogram">
                <a:avLst>
                  <a:gd name="adj" fmla="val 44143"/>
                </a:avLst>
              </a:prstGeom>
              <a:solidFill>
                <a:srgbClr val="FFFFFF"/>
              </a:solidFill>
              <a:ln w="28575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1544166" y="1833886"/>
                <a:ext cx="1" cy="1456266"/>
              </a:xfrm>
              <a:prstGeom prst="line">
                <a:avLst/>
              </a:prstGeom>
              <a:solidFill>
                <a:srgbClr val="FFFFFF"/>
              </a:solidFill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52" name="Прямоугольник 51"/>
              <p:cNvSpPr/>
              <p:nvPr/>
            </p:nvSpPr>
            <p:spPr>
              <a:xfrm>
                <a:off x="1543870" y="3048729"/>
                <a:ext cx="247215" cy="253271"/>
              </a:xfrm>
              <a:prstGeom prst="rect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xtBox 52"/>
              <p:cNvSpPr txBox="1">
                <a:spLocks noChangeArrowheads="1"/>
              </p:cNvSpPr>
              <p:nvPr/>
            </p:nvSpPr>
            <p:spPr bwMode="auto">
              <a:xfrm>
                <a:off x="2306820" y="3202485"/>
                <a:ext cx="41229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D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54" name="TextBox 53"/>
              <p:cNvSpPr txBox="1">
                <a:spLocks noChangeArrowheads="1"/>
              </p:cNvSpPr>
              <p:nvPr/>
            </p:nvSpPr>
            <p:spPr bwMode="auto">
              <a:xfrm>
                <a:off x="1210194" y="1461225"/>
                <a:ext cx="40588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i="1" dirty="0" smtClean="0">
                    <a:latin typeface="+mn-lt"/>
                  </a:rPr>
                  <a:t>В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55" name="TextBox 54"/>
              <p:cNvSpPr txBox="1">
                <a:spLocks noChangeArrowheads="1"/>
              </p:cNvSpPr>
              <p:nvPr/>
            </p:nvSpPr>
            <p:spPr bwMode="auto">
              <a:xfrm>
                <a:off x="541129" y="3207910"/>
                <a:ext cx="3994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i="1" dirty="0" smtClean="0">
                    <a:latin typeface="+mn-lt"/>
                  </a:rPr>
                  <a:t>А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2939790" y="1461225"/>
                <a:ext cx="40588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C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57" name="TextBox 56"/>
              <p:cNvSpPr txBox="1">
                <a:spLocks noChangeArrowheads="1"/>
              </p:cNvSpPr>
              <p:nvPr/>
            </p:nvSpPr>
            <p:spPr bwMode="auto">
              <a:xfrm>
                <a:off x="1817491" y="2916282"/>
                <a:ext cx="3754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dirty="0" smtClean="0">
                    <a:latin typeface="+mn-lt"/>
                  </a:rPr>
                  <a:t>8</a:t>
                </a:r>
                <a:endParaRPr lang="ru-RU" altLang="ru-RU" dirty="0">
                  <a:latin typeface="+mn-lt"/>
                </a:endParaRPr>
              </a:p>
            </p:txBody>
          </p:sp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275455" y="3207910"/>
                <a:ext cx="43152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i="1" dirty="0" smtClean="0">
                    <a:latin typeface="+mn-lt"/>
                  </a:rPr>
                  <a:t>Н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59" name="TextBox 58"/>
              <p:cNvSpPr txBox="1">
                <a:spLocks noChangeArrowheads="1"/>
              </p:cNvSpPr>
              <p:nvPr/>
            </p:nvSpPr>
            <p:spPr bwMode="auto">
              <a:xfrm>
                <a:off x="1043672" y="2916282"/>
                <a:ext cx="3754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dirty="0" smtClean="0">
                    <a:latin typeface="+mn-lt"/>
                  </a:rPr>
                  <a:t>5</a:t>
                </a:r>
                <a:endParaRPr lang="ru-RU" altLang="ru-RU" dirty="0">
                  <a:latin typeface="+mn-lt"/>
                </a:endParaRPr>
              </a:p>
            </p:txBody>
          </p:sp>
        </p:grpSp>
        <p:cxnSp>
          <p:nvCxnSpPr>
            <p:cNvPr id="61" name="Прямая соединительная линия 60"/>
            <p:cNvCxnSpPr/>
            <p:nvPr/>
          </p:nvCxnSpPr>
          <p:spPr>
            <a:xfrm flipH="1" flipV="1">
              <a:off x="894632" y="2518399"/>
              <a:ext cx="122209" cy="87240"/>
            </a:xfrm>
            <a:prstGeom prst="line">
              <a:avLst/>
            </a:prstGeom>
            <a:noFill/>
            <a:ln w="41275" cmpd="sng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H="1" flipV="1">
              <a:off x="1987976" y="1762589"/>
              <a:ext cx="1" cy="145211"/>
            </a:xfrm>
            <a:prstGeom prst="line">
              <a:avLst/>
            </a:prstGeom>
            <a:noFill/>
            <a:ln w="41275" cmpd="sng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0" y="1282688"/>
            <a:ext cx="9144000" cy="5575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834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505173"/>
              </p:ext>
            </p:extLst>
          </p:nvPr>
        </p:nvGraphicFramePr>
        <p:xfrm>
          <a:off x="386362" y="5165212"/>
          <a:ext cx="3749675" cy="446088"/>
        </p:xfrm>
        <a:graphic>
          <a:graphicData uri="http://schemas.openxmlformats.org/presentationml/2006/ole">
            <p:oleObj spid="_x0000_s120870" name="Уравнение" r:id="rId4" imgW="1879560" imgH="228600" progId="">
              <p:embed/>
            </p:oleObj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</a:t>
            </a:r>
            <a:r>
              <a:rPr lang="en-U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13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41258" y="1937592"/>
            <a:ext cx="55441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АВС</a:t>
            </a:r>
            <a:r>
              <a:rPr lang="en-US" sz="2400" i="1" dirty="0" smtClean="0">
                <a:cs typeface="Times New Roman" panose="02020603050405020304" pitchFamily="18" charset="0"/>
              </a:rPr>
              <a:t>D</a:t>
            </a:r>
            <a:r>
              <a:rPr lang="ru-RU" sz="2400" i="1" dirty="0" smtClean="0">
                <a:cs typeface="Times New Roman" panose="02020603050405020304" pitchFamily="18" charset="0"/>
              </a:rPr>
              <a:t> – ромб, ВН – высота,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АН = </a:t>
            </a:r>
            <a:r>
              <a:rPr lang="en-US" sz="2400" dirty="0" smtClean="0">
                <a:cs typeface="Times New Roman" panose="02020603050405020304" pitchFamily="18" charset="0"/>
              </a:rPr>
              <a:t>1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cs typeface="Times New Roman" panose="02020603050405020304" pitchFamily="18" charset="0"/>
              </a:rPr>
              <a:t>HD</a:t>
            </a:r>
            <a:r>
              <a:rPr lang="ru-RU" sz="2400" i="1" dirty="0" smtClean="0">
                <a:cs typeface="Times New Roman" panose="02020603050405020304" pitchFamily="18" charset="0"/>
              </a:rPr>
              <a:t> = </a:t>
            </a:r>
            <a:r>
              <a:rPr lang="en-US" sz="2400" dirty="0" smtClean="0">
                <a:cs typeface="Times New Roman" panose="02020603050405020304" pitchFamily="18" charset="0"/>
              </a:rPr>
              <a:t>28, </a:t>
            </a:r>
            <a:r>
              <a:rPr lang="en-US" sz="2400" i="1" dirty="0" smtClean="0">
                <a:cs typeface="Times New Roman" panose="02020603050405020304" pitchFamily="18" charset="0"/>
              </a:rPr>
              <a:t>BD</a:t>
            </a:r>
            <a:r>
              <a:rPr lang="en-US" sz="2400" dirty="0" smtClean="0">
                <a:cs typeface="Times New Roman" panose="02020603050405020304" pitchFamily="18" charset="0"/>
              </a:rPr>
              <a:t> = 53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345837" y="2668606"/>
            <a:ext cx="2395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ABCD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582" y="510239"/>
            <a:ext cx="86303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200" i="1" dirty="0"/>
              <a:t>Высота </a:t>
            </a:r>
            <a:r>
              <a:rPr lang="en-US" altLang="ru-RU" sz="2200" i="1" dirty="0" smtClean="0"/>
              <a:t>BH </a:t>
            </a:r>
            <a:r>
              <a:rPr lang="ru-RU" altLang="ru-RU" sz="2200" i="1" dirty="0" smtClean="0"/>
              <a:t>параллелограмма</a:t>
            </a:r>
            <a:r>
              <a:rPr lang="ru-RU" altLang="ru-RU" sz="2200" i="1" dirty="0"/>
              <a:t> </a:t>
            </a:r>
            <a:r>
              <a:rPr lang="en-US" altLang="ru-RU" sz="2200" i="1" dirty="0" smtClean="0"/>
              <a:t>ABCD</a:t>
            </a:r>
            <a:r>
              <a:rPr lang="ru-RU" altLang="ru-RU" sz="2200" i="1" dirty="0"/>
              <a:t> делит его </a:t>
            </a:r>
            <a:r>
              <a:rPr lang="ru-RU" altLang="ru-RU" sz="2200" i="1" dirty="0" smtClean="0"/>
              <a:t>сторону</a:t>
            </a:r>
            <a:r>
              <a:rPr lang="en-US" altLang="ru-RU" sz="2200" i="1" dirty="0" smtClean="0"/>
              <a:t> AD </a:t>
            </a:r>
            <a:r>
              <a:rPr lang="ru-RU" altLang="ru-RU" sz="2200" i="1" dirty="0" smtClean="0"/>
              <a:t>на</a:t>
            </a:r>
            <a:r>
              <a:rPr lang="en-US" altLang="ru-RU" sz="2200" i="1" dirty="0" smtClean="0"/>
              <a:t> </a:t>
            </a:r>
            <a:r>
              <a:rPr lang="ru-RU" altLang="ru-RU" sz="2200" i="1" dirty="0" smtClean="0"/>
              <a:t>отрезки</a:t>
            </a:r>
            <a:r>
              <a:rPr lang="ru-RU" altLang="ru-RU" sz="2200" i="1" dirty="0"/>
              <a:t> </a:t>
            </a:r>
            <a:r>
              <a:rPr lang="en-US" altLang="ru-RU" sz="2200" i="1" dirty="0" smtClean="0"/>
              <a:t>AH = </a:t>
            </a:r>
            <a:r>
              <a:rPr lang="en-US" altLang="ru-RU" sz="2200" dirty="0" smtClean="0"/>
              <a:t>1</a:t>
            </a:r>
            <a:r>
              <a:rPr lang="ru-RU" altLang="ru-RU" sz="2200" i="1" dirty="0"/>
              <a:t> и </a:t>
            </a:r>
            <a:r>
              <a:rPr lang="en-US" altLang="ru-RU" sz="2200" i="1" dirty="0" smtClean="0"/>
              <a:t>HD = </a:t>
            </a:r>
            <a:r>
              <a:rPr lang="en-US" altLang="ru-RU" sz="2200" dirty="0" smtClean="0"/>
              <a:t>28</a:t>
            </a:r>
            <a:r>
              <a:rPr lang="ru-RU" altLang="ru-RU" sz="2200" i="1" dirty="0" smtClean="0"/>
              <a:t>. </a:t>
            </a:r>
            <a:r>
              <a:rPr lang="ru-RU" altLang="ru-RU" sz="2200" i="1" dirty="0"/>
              <a:t>Диагональ </a:t>
            </a:r>
            <a:r>
              <a:rPr lang="ru-RU" altLang="ru-RU" sz="2200" i="1" dirty="0" smtClean="0"/>
              <a:t>параллелограмма</a:t>
            </a:r>
            <a:r>
              <a:rPr lang="en-US" altLang="ru-RU" sz="2200" i="1" dirty="0"/>
              <a:t> </a:t>
            </a:r>
            <a:r>
              <a:rPr lang="en-US" altLang="ru-RU" sz="2200" i="1" dirty="0" smtClean="0"/>
              <a:t>BD </a:t>
            </a:r>
            <a:r>
              <a:rPr lang="ru-RU" altLang="ru-RU" sz="2200" i="1" dirty="0" smtClean="0"/>
              <a:t>равна </a:t>
            </a:r>
            <a:r>
              <a:rPr lang="ru-RU" altLang="ru-RU" sz="2200" dirty="0"/>
              <a:t>53</a:t>
            </a:r>
            <a:r>
              <a:rPr lang="ru-RU" altLang="ru-RU" sz="2200" i="1" dirty="0"/>
              <a:t>. Найдите площадь </a:t>
            </a:r>
            <a:r>
              <a:rPr lang="ru-RU" altLang="ru-RU" sz="2200" i="1" dirty="0" smtClean="0"/>
              <a:t>параллелограмма</a:t>
            </a:r>
            <a:r>
              <a:rPr lang="en-US" altLang="ru-RU" sz="2200" i="1" dirty="0"/>
              <a:t>.</a:t>
            </a:r>
            <a:endParaRPr lang="ru-RU" sz="2200" i="1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176543"/>
              </p:ext>
            </p:extLst>
          </p:nvPr>
        </p:nvGraphicFramePr>
        <p:xfrm>
          <a:off x="3322070" y="4227977"/>
          <a:ext cx="4792663" cy="411163"/>
        </p:xfrm>
        <a:graphic>
          <a:graphicData uri="http://schemas.openxmlformats.org/presentationml/2006/ole">
            <p:oleObj spid="_x0000_s120871" name="Уравнение" r:id="rId5" imgW="2349360" imgH="20304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22070" y="5674918"/>
            <a:ext cx="25153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/>
              <a:t>Ответ:</a:t>
            </a:r>
            <a:r>
              <a:rPr lang="ru-RU" sz="2400" i="1" dirty="0"/>
              <a:t>  </a:t>
            </a:r>
            <a:r>
              <a:rPr lang="en-US" sz="2400" dirty="0" smtClean="0"/>
              <a:t>1305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2324749"/>
              </p:ext>
            </p:extLst>
          </p:nvPr>
        </p:nvGraphicFramePr>
        <p:xfrm>
          <a:off x="386362" y="4712774"/>
          <a:ext cx="8386763" cy="452438"/>
        </p:xfrm>
        <a:graphic>
          <a:graphicData uri="http://schemas.openxmlformats.org/presentationml/2006/ole">
            <p:oleObj spid="_x0000_s120872" name="Уравнение" r:id="rId6" imgW="4203360" imgH="22860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629371"/>
              </p:ext>
            </p:extLst>
          </p:nvPr>
        </p:nvGraphicFramePr>
        <p:xfrm>
          <a:off x="4941888" y="3257256"/>
          <a:ext cx="4202112" cy="411162"/>
        </p:xfrm>
        <a:graphic>
          <a:graphicData uri="http://schemas.openxmlformats.org/presentationml/2006/ole">
            <p:oleObj spid="_x0000_s120873" name="Уравнение" r:id="rId7" imgW="2070000" imgH="203040" progId="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75602399"/>
              </p:ext>
            </p:extLst>
          </p:nvPr>
        </p:nvGraphicFramePr>
        <p:xfrm>
          <a:off x="3341258" y="3757162"/>
          <a:ext cx="3841750" cy="411162"/>
        </p:xfrm>
        <a:graphic>
          <a:graphicData uri="http://schemas.openxmlformats.org/presentationml/2006/ole">
            <p:oleObj spid="_x0000_s120874" name="Уравнение" r:id="rId8" imgW="1892160" imgH="203040" progId="">
              <p:embed/>
            </p:oleObj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2281286"/>
              </p:ext>
            </p:extLst>
          </p:nvPr>
        </p:nvGraphicFramePr>
        <p:xfrm>
          <a:off x="4205432" y="5216838"/>
          <a:ext cx="4689475" cy="447675"/>
        </p:xfrm>
        <a:graphic>
          <a:graphicData uri="http://schemas.openxmlformats.org/presentationml/2006/ole">
            <p:oleObj spid="_x0000_s120875" name="Уравнение" r:id="rId9" imgW="2374560" imgH="228600" progId="">
              <p:embed/>
            </p:oleObj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287128" y="1706760"/>
            <a:ext cx="4678397" cy="2208350"/>
            <a:chOff x="287128" y="1706760"/>
            <a:chExt cx="4678397" cy="220835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3345837" y="3168512"/>
              <a:ext cx="16196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i="1" u="sng" dirty="0" smtClean="0"/>
                <a:t>Решение:</a:t>
              </a:r>
              <a:endParaRPr lang="ru-RU" sz="2400" u="sng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287128" y="1706760"/>
              <a:ext cx="3083944" cy="2208350"/>
              <a:chOff x="287128" y="1706760"/>
              <a:chExt cx="3083944" cy="2208350"/>
            </a:xfrm>
          </p:grpSpPr>
          <p:grpSp>
            <p:nvGrpSpPr>
              <p:cNvPr id="46" name="Группа 45"/>
              <p:cNvGrpSpPr/>
              <p:nvPr/>
            </p:nvGrpSpPr>
            <p:grpSpPr>
              <a:xfrm>
                <a:off x="287128" y="1706760"/>
                <a:ext cx="3083944" cy="2208350"/>
                <a:chOff x="541129" y="1461225"/>
                <a:chExt cx="3083944" cy="2208350"/>
              </a:xfrm>
            </p:grpSpPr>
            <p:sp>
              <p:nvSpPr>
                <p:cNvPr id="11" name="Параллелограмм 10"/>
                <p:cNvSpPr/>
                <p:nvPr/>
              </p:nvSpPr>
              <p:spPr>
                <a:xfrm>
                  <a:off x="887413" y="1828208"/>
                  <a:ext cx="2458257" cy="1470088"/>
                </a:xfrm>
                <a:prstGeom prst="parallelogram">
                  <a:avLst>
                    <a:gd name="adj" fmla="val 44143"/>
                  </a:avLst>
                </a:prstGeom>
                <a:solidFill>
                  <a:srgbClr val="FFFFFF"/>
                </a:solidFill>
                <a:ln w="28575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flipV="1">
                  <a:off x="1544166" y="1833886"/>
                  <a:ext cx="1" cy="1456266"/>
                </a:xfrm>
                <a:prstGeom prst="line">
                  <a:avLst/>
                </a:prstGeom>
                <a:solidFill>
                  <a:srgbClr val="FFFFFF"/>
                </a:solidFill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sp>
              <p:nvSpPr>
                <p:cNvPr id="52" name="Прямоугольник 51"/>
                <p:cNvSpPr/>
                <p:nvPr/>
              </p:nvSpPr>
              <p:spPr>
                <a:xfrm>
                  <a:off x="1543870" y="3048729"/>
                  <a:ext cx="247215" cy="253271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TextBox 52"/>
                <p:cNvSpPr txBox="1">
                  <a:spLocks noChangeArrowheads="1"/>
                </p:cNvSpPr>
                <p:nvPr/>
              </p:nvSpPr>
              <p:spPr bwMode="auto">
                <a:xfrm>
                  <a:off x="2554362" y="3207910"/>
                  <a:ext cx="412292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D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54" name="TextBox 53"/>
                <p:cNvSpPr txBox="1">
                  <a:spLocks noChangeArrowheads="1"/>
                </p:cNvSpPr>
                <p:nvPr/>
              </p:nvSpPr>
              <p:spPr bwMode="auto">
                <a:xfrm>
                  <a:off x="1210194" y="1461225"/>
                  <a:ext cx="40588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В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55" name="TextBox 54"/>
                <p:cNvSpPr txBox="1">
                  <a:spLocks noChangeArrowheads="1"/>
                </p:cNvSpPr>
                <p:nvPr/>
              </p:nvSpPr>
              <p:spPr bwMode="auto">
                <a:xfrm>
                  <a:off x="541129" y="3207910"/>
                  <a:ext cx="39946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А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56" name="TextBox 55"/>
                <p:cNvSpPr txBox="1">
                  <a:spLocks noChangeArrowheads="1"/>
                </p:cNvSpPr>
                <p:nvPr/>
              </p:nvSpPr>
              <p:spPr bwMode="auto">
                <a:xfrm>
                  <a:off x="3219193" y="1461225"/>
                  <a:ext cx="40588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C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57" name="TextBox 56"/>
                <p:cNvSpPr txBox="1">
                  <a:spLocks noChangeArrowheads="1"/>
                </p:cNvSpPr>
                <p:nvPr/>
              </p:nvSpPr>
              <p:spPr bwMode="auto">
                <a:xfrm>
                  <a:off x="1832180" y="2916282"/>
                  <a:ext cx="566181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dirty="0" smtClean="0">
                      <a:latin typeface="+mn-lt"/>
                    </a:rPr>
                    <a:t>2</a:t>
                  </a:r>
                  <a:r>
                    <a:rPr lang="ru-RU" altLang="ru-RU" dirty="0" smtClean="0">
                      <a:latin typeface="+mn-lt"/>
                    </a:rPr>
                    <a:t>8</a:t>
                  </a:r>
                  <a:endParaRPr lang="ru-RU" altLang="ru-RU" dirty="0">
                    <a:latin typeface="+mn-lt"/>
                  </a:endParaRPr>
                </a:p>
              </p:txBody>
            </p:sp>
            <p:sp>
              <p:nvSpPr>
                <p:cNvPr id="58" name="TextBox 57"/>
                <p:cNvSpPr txBox="1">
                  <a:spLocks noChangeArrowheads="1"/>
                </p:cNvSpPr>
                <p:nvPr/>
              </p:nvSpPr>
              <p:spPr bwMode="auto">
                <a:xfrm>
                  <a:off x="1275455" y="3207910"/>
                  <a:ext cx="43152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Н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59" name="TextBox 58"/>
                <p:cNvSpPr txBox="1">
                  <a:spLocks noChangeArrowheads="1"/>
                </p:cNvSpPr>
                <p:nvPr/>
              </p:nvSpPr>
              <p:spPr bwMode="auto">
                <a:xfrm>
                  <a:off x="1043672" y="2916282"/>
                  <a:ext cx="37542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dirty="0" smtClean="0">
                      <a:latin typeface="+mn-lt"/>
                    </a:rPr>
                    <a:t>1</a:t>
                  </a:r>
                  <a:endParaRPr lang="ru-RU" altLang="ru-RU" dirty="0">
                    <a:latin typeface="+mn-lt"/>
                  </a:endParaRPr>
                </a:p>
              </p:txBody>
            </p:sp>
          </p:grpSp>
          <p:cxnSp>
            <p:nvCxnSpPr>
              <p:cNvPr id="35" name="Прямая соединительная линия 34"/>
              <p:cNvCxnSpPr/>
              <p:nvPr/>
            </p:nvCxnSpPr>
            <p:spPr>
              <a:xfrm flipH="1" flipV="1">
                <a:off x="1289869" y="2069369"/>
                <a:ext cx="1155277" cy="1466319"/>
              </a:xfrm>
              <a:prstGeom prst="line">
                <a:avLst/>
              </a:prstGeom>
              <a:solidFill>
                <a:srgbClr val="FFFFFF"/>
              </a:solidFill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 rot="3026427">
              <a:off x="1746406" y="2496374"/>
              <a:ext cx="5661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53</a:t>
              </a:r>
              <a:endParaRPr lang="ru-RU" altLang="ru-RU" dirty="0">
                <a:latin typeface="+mn-lt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0" y="1674319"/>
            <a:ext cx="9144000" cy="5183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446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3"/>
          <p:cNvSpPr txBox="1">
            <a:spLocks/>
          </p:cNvSpPr>
          <p:nvPr/>
        </p:nvSpPr>
        <p:spPr>
          <a:xfrm>
            <a:off x="0" y="0"/>
            <a:ext cx="9144000" cy="6386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Теорема Пифагора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961418" y="2299186"/>
            <a:ext cx="3235910" cy="649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ru-RU" sz="1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4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ru-RU" sz="1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4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1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4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AutoShape 14" descr="Циновка"/>
          <p:cNvSpPr>
            <a:spLocks noChangeArrowheads="1"/>
          </p:cNvSpPr>
          <p:nvPr/>
        </p:nvSpPr>
        <p:spPr bwMode="auto">
          <a:xfrm>
            <a:off x="3165522" y="3259632"/>
            <a:ext cx="2881313" cy="1512887"/>
          </a:xfrm>
          <a:prstGeom prst="rtTriangle">
            <a:avLst/>
          </a:prstGeom>
          <a:gradFill flip="none" rotWithShape="1">
            <a:gsLst>
              <a:gs pos="0">
                <a:srgbClr val="95B3D7">
                  <a:tint val="66000"/>
                  <a:satMod val="160000"/>
                </a:srgbClr>
              </a:gs>
              <a:gs pos="50000">
                <a:srgbClr val="95B3D7">
                  <a:tint val="44500"/>
                  <a:satMod val="160000"/>
                </a:srgbClr>
              </a:gs>
              <a:gs pos="100000">
                <a:srgbClr val="95B3D7">
                  <a:tint val="23500"/>
                  <a:satMod val="160000"/>
                </a:srgbClr>
              </a:gs>
            </a:gsLst>
            <a:lin ang="0" scaled="1"/>
            <a:tileRect/>
          </a:gra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4499433" y="3413108"/>
            <a:ext cx="452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i="1" dirty="0" smtClean="0">
                <a:latin typeface="Century Schoolbook" panose="02040604050505020304" pitchFamily="18" charset="0"/>
              </a:rPr>
              <a:t>c</a:t>
            </a:r>
            <a:endParaRPr lang="ru-RU" altLang="ru-RU" sz="3600" i="1" dirty="0" smtClean="0">
              <a:latin typeface="Century Schoolbook" panose="02040604050505020304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291573" y="4684029"/>
            <a:ext cx="4391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ru-RU" sz="3600" i="1" dirty="0" smtClean="0">
                <a:latin typeface="Century Schoolbook" panose="02040604050505020304" pitchFamily="18" charset="0"/>
              </a:rPr>
              <a:t>b</a:t>
            </a:r>
            <a:endParaRPr lang="ru-RU" altLang="ru-RU" sz="3600" i="1" dirty="0" smtClean="0">
              <a:latin typeface="Century Schoolbook" panose="02040604050505020304" pitchFamily="18" charset="0"/>
            </a:endParaRPr>
          </a:p>
        </p:txBody>
      </p:sp>
      <p:sp>
        <p:nvSpPr>
          <p:cNvPr id="26" name="Rectangle 53"/>
          <p:cNvSpPr>
            <a:spLocks noChangeArrowheads="1"/>
          </p:cNvSpPr>
          <p:nvPr/>
        </p:nvSpPr>
        <p:spPr bwMode="auto">
          <a:xfrm>
            <a:off x="3166441" y="4531237"/>
            <a:ext cx="230908" cy="24724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353961" y="1108853"/>
            <a:ext cx="8450825" cy="943511"/>
          </a:xfrm>
          <a:prstGeom prst="round2DiagRect">
            <a:avLst>
              <a:gd name="adj1" fmla="val 21386"/>
              <a:gd name="adj2" fmla="val 0"/>
            </a:avLst>
          </a:prstGeom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В прямоугольном треугольнике квадрат гипотенузы равен сумме квадратов катетов.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615383" y="3656439"/>
            <a:ext cx="5774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i="1" dirty="0" smtClean="0"/>
              <a:t> a</a:t>
            </a:r>
            <a:endParaRPr lang="ru-RU" altLang="ru-RU" sz="3600" i="1" dirty="0"/>
          </a:p>
        </p:txBody>
      </p:sp>
    </p:spTree>
    <p:extLst>
      <p:ext uri="{BB962C8B-B14F-4D97-AF65-F5344CB8AC3E}">
        <p14:creationId xmlns:p14="http://schemas.microsoft.com/office/powerpoint/2010/main" xmlns="" val="35756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080355" y="1493367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п/у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</a:t>
            </a:r>
            <a:r>
              <a:rPr lang="ru-RU" sz="2400" dirty="0" smtClean="0">
                <a:cs typeface="Times New Roman" panose="02020603050405020304" pitchFamily="18" charset="0"/>
              </a:rPr>
              <a:t>40</a:t>
            </a:r>
            <a:r>
              <a:rPr lang="ru-RU" sz="2400" i="1" dirty="0" smtClean="0">
                <a:cs typeface="Times New Roman" panose="02020603050405020304" pitchFamily="18" charset="0"/>
              </a:rPr>
              <a:t>, ВС = </a:t>
            </a:r>
            <a:r>
              <a:rPr lang="ru-RU" sz="2400" dirty="0" smtClean="0">
                <a:cs typeface="Times New Roman" panose="02020603050405020304" pitchFamily="18" charset="0"/>
              </a:rPr>
              <a:t>32.</a:t>
            </a:r>
            <a:endParaRPr lang="ru-RU" sz="24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79285" y="1467843"/>
            <a:ext cx="3224962" cy="2231435"/>
            <a:chOff x="379285" y="2459926"/>
            <a:chExt cx="3224962" cy="2231435"/>
          </a:xfrm>
        </p:grpSpPr>
        <p:sp>
          <p:nvSpPr>
            <p:cNvPr id="3" name="Прямоугольный треугольник 2"/>
            <p:cNvSpPr/>
            <p:nvPr/>
          </p:nvSpPr>
          <p:spPr>
            <a:xfrm>
              <a:off x="872067" y="2819401"/>
              <a:ext cx="2466590" cy="1482973"/>
            </a:xfrm>
            <a:prstGeom prst="rtTriangle">
              <a:avLst/>
            </a:prstGeom>
            <a:solidFill>
              <a:srgbClr val="FFFFFF"/>
            </a:solidFill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3105392" y="4186077"/>
              <a:ext cx="4988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В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427575" y="2459926"/>
              <a:ext cx="4988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А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379285" y="4186077"/>
              <a:ext cx="4988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i="1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С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1731416" y="4229696"/>
              <a:ext cx="6639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32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1857802" y="3157918"/>
              <a:ext cx="6639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40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872067" y="4058604"/>
              <a:ext cx="251883" cy="243770"/>
            </a:xfrm>
            <a:prstGeom prst="rect">
              <a:avLst/>
            </a:prstGeom>
            <a:noFill/>
            <a:ln w="1905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tx1"/>
                </a:solidFill>
              </a:endParaRPr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4080355" y="2389595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9284" y="486613"/>
            <a:ext cx="83921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Найдите площадь прямоугольного треугольника, если его катет и гипотенуза равны соответственно </a:t>
            </a:r>
            <a:r>
              <a:rPr lang="ru-RU" sz="2200" dirty="0" smtClean="0">
                <a:solidFill>
                  <a:srgbClr val="4D4B41"/>
                </a:solidFill>
              </a:rPr>
              <a:t>32</a:t>
            </a:r>
            <a:r>
              <a:rPr lang="ru-RU" sz="2200" i="1" dirty="0" smtClean="0">
                <a:solidFill>
                  <a:srgbClr val="4D4B41"/>
                </a:solidFill>
              </a:rPr>
              <a:t> </a:t>
            </a:r>
            <a:r>
              <a:rPr lang="ru-RU" sz="2200" i="1" dirty="0">
                <a:solidFill>
                  <a:srgbClr val="4D4B41"/>
                </a:solidFill>
              </a:rPr>
              <a:t>и </a:t>
            </a:r>
            <a:r>
              <a:rPr lang="ru-RU" sz="2200" dirty="0" smtClean="0">
                <a:solidFill>
                  <a:srgbClr val="4D4B41"/>
                </a:solidFill>
              </a:rPr>
              <a:t>40</a:t>
            </a:r>
            <a:r>
              <a:rPr lang="ru-RU" sz="2200" i="1" dirty="0">
                <a:solidFill>
                  <a:srgbClr val="4D4B41"/>
                </a:solidFill>
              </a:rPr>
              <a:t>. 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060011" y="2917578"/>
            <a:ext cx="1650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8934498"/>
              </p:ext>
            </p:extLst>
          </p:nvPr>
        </p:nvGraphicFramePr>
        <p:xfrm>
          <a:off x="5899233" y="2810269"/>
          <a:ext cx="2533568" cy="770957"/>
        </p:xfrm>
        <a:graphic>
          <a:graphicData uri="http://schemas.openxmlformats.org/presentationml/2006/ole">
            <p:oleObj spid="_x0000_s107638" name="Уравнение" r:id="rId4" imgW="1282680" imgH="39348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1829805"/>
              </p:ext>
            </p:extLst>
          </p:nvPr>
        </p:nvGraphicFramePr>
        <p:xfrm>
          <a:off x="628712" y="4225608"/>
          <a:ext cx="6786563" cy="411162"/>
        </p:xfrm>
        <a:graphic>
          <a:graphicData uri="http://schemas.openxmlformats.org/presentationml/2006/ole">
            <p:oleObj spid="_x0000_s107639" name="Уравнение" r:id="rId5" imgW="3327120" imgH="2030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0478125"/>
              </p:ext>
            </p:extLst>
          </p:nvPr>
        </p:nvGraphicFramePr>
        <p:xfrm>
          <a:off x="3329070" y="5003432"/>
          <a:ext cx="5140325" cy="771525"/>
        </p:xfrm>
        <a:graphic>
          <a:graphicData uri="http://schemas.openxmlformats.org/presentationml/2006/ole">
            <p:oleObj spid="_x0000_s107640" name="Уравнение" r:id="rId6" imgW="260316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437467" y="5739408"/>
            <a:ext cx="2272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 384.</a:t>
            </a:r>
            <a:endParaRPr lang="ru-RU" sz="2400" u="sng" dirty="0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6582781"/>
              </p:ext>
            </p:extLst>
          </p:nvPr>
        </p:nvGraphicFramePr>
        <p:xfrm>
          <a:off x="628712" y="4676967"/>
          <a:ext cx="8186738" cy="461962"/>
        </p:xfrm>
        <a:graphic>
          <a:graphicData uri="http://schemas.openxmlformats.org/presentationml/2006/ole">
            <p:oleObj spid="_x0000_s107641" name="Уравнение" r:id="rId7" imgW="4012920" imgH="228600" progId="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59718518"/>
              </p:ext>
            </p:extLst>
          </p:nvPr>
        </p:nvGraphicFramePr>
        <p:xfrm>
          <a:off x="628712" y="5158214"/>
          <a:ext cx="2540000" cy="461962"/>
        </p:xfrm>
        <a:graphic>
          <a:graphicData uri="http://schemas.openxmlformats.org/presentationml/2006/ole">
            <p:oleObj spid="_x0000_s107642" name="Уравнение" r:id="rId8" imgW="1244520" imgH="228600" progId="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354666"/>
            <a:ext cx="9144000" cy="55033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766308" y="1352260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р/б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</a:t>
            </a:r>
            <a:r>
              <a:rPr lang="ru-RU" sz="2400" dirty="0" smtClean="0">
                <a:cs typeface="Times New Roman" panose="02020603050405020304" pitchFamily="18" charset="0"/>
              </a:rPr>
              <a:t>192</a:t>
            </a:r>
            <a:r>
              <a:rPr lang="ru-RU" sz="2400" i="1" dirty="0" smtClean="0">
                <a:cs typeface="Times New Roman" panose="02020603050405020304" pitchFamily="18" charset="0"/>
              </a:rPr>
              <a:t>, АС = ВС = </a:t>
            </a:r>
            <a:r>
              <a:rPr lang="ru-RU" sz="2400" dirty="0" smtClean="0">
                <a:cs typeface="Times New Roman" panose="02020603050405020304" pitchFamily="18" charset="0"/>
              </a:rPr>
              <a:t>104.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766309" y="2215097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2532" y="485781"/>
            <a:ext cx="83989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Боковая сторона равнобедренного треугольника равна </a:t>
            </a:r>
            <a:r>
              <a:rPr lang="ru-RU" sz="2200" dirty="0">
                <a:solidFill>
                  <a:srgbClr val="4D4B41"/>
                </a:solidFill>
              </a:rPr>
              <a:t>104</a:t>
            </a:r>
            <a:r>
              <a:rPr lang="ru-RU" sz="2200" i="1" dirty="0">
                <a:solidFill>
                  <a:srgbClr val="4D4B41"/>
                </a:solidFill>
              </a:rPr>
              <a:t>, а основание равно </a:t>
            </a:r>
            <a:r>
              <a:rPr lang="ru-RU" sz="2200" dirty="0">
                <a:solidFill>
                  <a:srgbClr val="4D4B41"/>
                </a:solidFill>
              </a:rPr>
              <a:t>192</a:t>
            </a:r>
            <a:r>
              <a:rPr lang="ru-RU" sz="2200" i="1" dirty="0">
                <a:solidFill>
                  <a:srgbClr val="4D4B41"/>
                </a:solidFill>
              </a:rPr>
              <a:t>. Найдите площадь этого треугольника</a:t>
            </a:r>
            <a:r>
              <a:rPr lang="ru-RU" sz="2200" i="1" dirty="0" smtClean="0">
                <a:solidFill>
                  <a:srgbClr val="4D4B41"/>
                </a:solidFill>
              </a:rPr>
              <a:t>. 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8" y="2659434"/>
            <a:ext cx="1700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2537550"/>
              </p:ext>
            </p:extLst>
          </p:nvPr>
        </p:nvGraphicFramePr>
        <p:xfrm>
          <a:off x="5466381" y="2764971"/>
          <a:ext cx="3135312" cy="398463"/>
        </p:xfrm>
        <a:graphic>
          <a:graphicData uri="http://schemas.openxmlformats.org/presentationml/2006/ole">
            <p:oleObj spid="_x0000_s108790" name="Уравнение" r:id="rId4" imgW="1587240" imgH="20304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9050850"/>
              </p:ext>
            </p:extLst>
          </p:nvPr>
        </p:nvGraphicFramePr>
        <p:xfrm>
          <a:off x="607183" y="5154184"/>
          <a:ext cx="5284787" cy="487362"/>
        </p:xfrm>
        <a:graphic>
          <a:graphicData uri="http://schemas.openxmlformats.org/presentationml/2006/ole">
            <p:oleObj spid="_x0000_s108791" name="Уравнение" r:id="rId5" imgW="2590560" imgH="24120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2208249"/>
              </p:ext>
            </p:extLst>
          </p:nvPr>
        </p:nvGraphicFramePr>
        <p:xfrm>
          <a:off x="2678906" y="5603781"/>
          <a:ext cx="3786188" cy="771525"/>
        </p:xfrm>
        <a:graphic>
          <a:graphicData uri="http://schemas.openxmlformats.org/presentationml/2006/ole">
            <p:oleObj spid="_x0000_s108792" name="Уравнение" r:id="rId6" imgW="191736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87633" y="6413950"/>
            <a:ext cx="236873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3840.</a:t>
            </a:r>
            <a:endParaRPr lang="ru-RU" sz="2400" u="sng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178662" y="1391501"/>
            <a:ext cx="3246934" cy="2804858"/>
            <a:chOff x="432730" y="1883663"/>
            <a:chExt cx="3246934" cy="2804858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432730" y="1883663"/>
              <a:ext cx="3246934" cy="2804858"/>
              <a:chOff x="432730" y="1883663"/>
              <a:chExt cx="3246934" cy="2804858"/>
            </a:xfrm>
          </p:grpSpPr>
          <p:sp>
            <p:nvSpPr>
              <p:cNvPr id="30" name="Равнобедренный треугольник 29"/>
              <p:cNvSpPr/>
              <p:nvPr/>
            </p:nvSpPr>
            <p:spPr>
              <a:xfrm>
                <a:off x="871195" y="2306555"/>
                <a:ext cx="2464549" cy="1499091"/>
              </a:xfrm>
              <a:prstGeom prst="triangle">
                <a:avLst/>
              </a:prstGeom>
              <a:solidFill>
                <a:srgbClr val="FFFFFF"/>
              </a:solidFill>
              <a:ln w="28575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1771579" y="3747200"/>
                <a:ext cx="52450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Н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>
                <a:spLocks noChangeArrowheads="1"/>
              </p:cNvSpPr>
              <p:nvPr/>
            </p:nvSpPr>
            <p:spPr bwMode="auto">
              <a:xfrm>
                <a:off x="3180809" y="3630070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В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27" name="TextBox 26"/>
              <p:cNvSpPr txBox="1">
                <a:spLocks noChangeArrowheads="1"/>
              </p:cNvSpPr>
              <p:nvPr/>
            </p:nvSpPr>
            <p:spPr bwMode="auto">
              <a:xfrm>
                <a:off x="432730" y="3630070"/>
                <a:ext cx="49244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А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2101756" y="3555247"/>
                <a:ext cx="247215" cy="253271"/>
              </a:xfrm>
              <a:prstGeom prst="rect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Прямая соединительная линия 30"/>
              <p:cNvCxnSpPr>
                <a:stCxn id="30" idx="0"/>
                <a:endCxn id="30" idx="3"/>
              </p:cNvCxnSpPr>
              <p:nvPr/>
            </p:nvCxnSpPr>
            <p:spPr>
              <a:xfrm>
                <a:off x="2103470" y="2306555"/>
                <a:ext cx="0" cy="1499091"/>
              </a:xfrm>
              <a:prstGeom prst="line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1783508" y="1883663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С</a:t>
                </a:r>
                <a:endParaRPr lang="ru-RU" altLang="ru-RU" i="1" dirty="0">
                  <a:latin typeface="+mn-lt"/>
                </a:endParaRP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2582136" y="2675419"/>
                <a:ext cx="84991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latin typeface="+mn-lt"/>
                  </a:rPr>
                  <a:t> </a:t>
                </a:r>
                <a:r>
                  <a:rPr lang="ru-RU" altLang="ru-RU" dirty="0" smtClean="0">
                    <a:latin typeface="+mn-lt"/>
                  </a:rPr>
                  <a:t>104</a:t>
                </a:r>
                <a:endParaRPr lang="ru-RU" altLang="ru-RU" dirty="0">
                  <a:latin typeface="+mn-lt"/>
                </a:endParaRPr>
              </a:p>
            </p:txBody>
          </p: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1463158" y="2948089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40" name="TextBox 39"/>
              <p:cNvSpPr txBox="1">
                <a:spLocks noChangeArrowheads="1"/>
              </p:cNvSpPr>
              <p:nvPr/>
            </p:nvSpPr>
            <p:spPr bwMode="auto">
              <a:xfrm>
                <a:off x="1725000" y="4226856"/>
                <a:ext cx="75693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dirty="0" smtClean="0">
                    <a:latin typeface="+mn-lt"/>
                  </a:rPr>
                  <a:t>192</a:t>
                </a:r>
                <a:endParaRPr lang="ru-RU" altLang="ru-RU" dirty="0">
                  <a:latin typeface="+mn-lt"/>
                </a:endParaRPr>
              </a:p>
            </p:txBody>
          </p:sp>
          <p:sp>
            <p:nvSpPr>
              <p:cNvPr id="41" name="Левая фигурная скобка 40"/>
              <p:cNvSpPr/>
              <p:nvPr/>
            </p:nvSpPr>
            <p:spPr>
              <a:xfrm rot="16200000">
                <a:off x="1950413" y="2921675"/>
                <a:ext cx="306119" cy="2464549"/>
              </a:xfrm>
              <a:prstGeom prst="leftBrace">
                <a:avLst>
                  <a:gd name="adj1" fmla="val 45934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</p:grp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2635098" y="2948089"/>
              <a:ext cx="121561" cy="131826"/>
            </a:xfrm>
            <a:prstGeom prst="line">
              <a:avLst/>
            </a:prstGeom>
            <a:noFill/>
            <a:ln w="381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H="1">
              <a:off x="1491708" y="3707319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>
              <a:off x="2728849" y="3709175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  <p:graphicFrame>
        <p:nvGraphicFramePr>
          <p:cNvPr id="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7639305"/>
              </p:ext>
            </p:extLst>
          </p:nvPr>
        </p:nvGraphicFramePr>
        <p:xfrm>
          <a:off x="3766308" y="3126551"/>
          <a:ext cx="4251325" cy="411162"/>
        </p:xfrm>
        <a:graphic>
          <a:graphicData uri="http://schemas.openxmlformats.org/presentationml/2006/ole">
            <p:oleObj spid="_x0000_s108793" name="Уравнение" r:id="rId7" imgW="2082600" imgH="203040" progId="">
              <p:embed/>
            </p:oleObj>
          </a:graphicData>
        </a:graphic>
      </p:graphicFrame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№2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513773"/>
              </p:ext>
            </p:extLst>
          </p:nvPr>
        </p:nvGraphicFramePr>
        <p:xfrm>
          <a:off x="3766308" y="3407125"/>
          <a:ext cx="5157788" cy="798513"/>
        </p:xfrm>
        <a:graphic>
          <a:graphicData uri="http://schemas.openxmlformats.org/presentationml/2006/ole">
            <p:oleObj spid="_x0000_s108794" name="Уравнение" r:id="rId8" imgW="2527200" imgH="393480" progId="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90132741"/>
              </p:ext>
            </p:extLst>
          </p:nvPr>
        </p:nvGraphicFramePr>
        <p:xfrm>
          <a:off x="582612" y="4240094"/>
          <a:ext cx="6896100" cy="409575"/>
        </p:xfrm>
        <a:graphic>
          <a:graphicData uri="http://schemas.openxmlformats.org/presentationml/2006/ole">
            <p:oleObj spid="_x0000_s108795" name="Уравнение" r:id="rId9" imgW="3377880" imgH="203040" progId="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6916056"/>
              </p:ext>
            </p:extLst>
          </p:nvPr>
        </p:nvGraphicFramePr>
        <p:xfrm>
          <a:off x="6027735" y="5041389"/>
          <a:ext cx="2533650" cy="771525"/>
        </p:xfrm>
        <a:graphic>
          <a:graphicData uri="http://schemas.openxmlformats.org/presentationml/2006/ole">
            <p:oleObj spid="_x0000_s108796" name="Уравнение" r:id="rId10" imgW="1282680" imgH="393480" progId="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4629891"/>
              </p:ext>
            </p:extLst>
          </p:nvPr>
        </p:nvGraphicFramePr>
        <p:xfrm>
          <a:off x="582610" y="4684125"/>
          <a:ext cx="7978775" cy="461962"/>
        </p:xfrm>
        <a:graphic>
          <a:graphicData uri="http://schemas.openxmlformats.org/presentationml/2006/ole">
            <p:oleObj spid="_x0000_s108797" name="Уравнение" r:id="rId11" imgW="3911400" imgH="228600" progId="">
              <p:embed/>
            </p:oleObj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0" y="1481667"/>
            <a:ext cx="9144000" cy="5376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046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844526" y="1574274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п/у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АВ = </a:t>
            </a:r>
            <a:r>
              <a:rPr lang="ru-RU" sz="2400" dirty="0" smtClean="0">
                <a:cs typeface="Times New Roman" panose="02020603050405020304" pitchFamily="18" charset="0"/>
              </a:rPr>
              <a:t>92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sz="2400" i="1" dirty="0" smtClean="0">
                <a:cs typeface="Times New Roman" panose="02020603050405020304" pitchFamily="18" charset="0"/>
              </a:rPr>
              <a:t>А = </a:t>
            </a:r>
            <a:r>
              <a:rPr lang="ru-RU" sz="2400" dirty="0" smtClean="0">
                <a:cs typeface="Times New Roman" panose="02020603050405020304" pitchFamily="18" charset="0"/>
              </a:rPr>
              <a:t>45°.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836885" y="2396219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3459" y="459391"/>
            <a:ext cx="83880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В прямоугольном треугольнике гипотенуза равна </a:t>
            </a:r>
            <a:r>
              <a:rPr lang="ru-RU" sz="2200" dirty="0">
                <a:solidFill>
                  <a:srgbClr val="4D4B41"/>
                </a:solidFill>
              </a:rPr>
              <a:t>92</a:t>
            </a:r>
            <a:r>
              <a:rPr lang="ru-RU" sz="2200" i="1" dirty="0">
                <a:solidFill>
                  <a:srgbClr val="4D4B41"/>
                </a:solidFill>
              </a:rPr>
              <a:t>, а один из острых углов </a:t>
            </a:r>
            <a:r>
              <a:rPr lang="ru-RU" sz="2200" i="1" dirty="0" smtClean="0">
                <a:solidFill>
                  <a:srgbClr val="4D4B41"/>
                </a:solidFill>
              </a:rPr>
              <a:t>равен </a:t>
            </a:r>
            <a:r>
              <a:rPr lang="ru-RU" sz="2200" dirty="0" smtClean="0">
                <a:solidFill>
                  <a:srgbClr val="4D4B41"/>
                </a:solidFill>
              </a:rPr>
              <a:t>45</a:t>
            </a:r>
            <a:r>
              <a:rPr lang="ru-RU" sz="2200" i="1" dirty="0" smtClean="0">
                <a:solidFill>
                  <a:srgbClr val="4D4B41"/>
                </a:solidFill>
              </a:rPr>
              <a:t>°. </a:t>
            </a:r>
            <a:r>
              <a:rPr lang="ru-RU" sz="2200" i="1" dirty="0"/>
              <a:t>Найдите площадь треугольника.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36884" y="2891357"/>
            <a:ext cx="1700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1733378"/>
              </p:ext>
            </p:extLst>
          </p:nvPr>
        </p:nvGraphicFramePr>
        <p:xfrm>
          <a:off x="3798885" y="3744491"/>
          <a:ext cx="1957387" cy="400050"/>
        </p:xfrm>
        <a:graphic>
          <a:graphicData uri="http://schemas.openxmlformats.org/presentationml/2006/ole">
            <p:oleObj spid="_x0000_s109826" name="Уравнение" r:id="rId4" imgW="990360" imgH="20304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0744624"/>
              </p:ext>
            </p:extLst>
          </p:nvPr>
        </p:nvGraphicFramePr>
        <p:xfrm>
          <a:off x="580045" y="4674810"/>
          <a:ext cx="1943100" cy="409575"/>
        </p:xfrm>
        <a:graphic>
          <a:graphicData uri="http://schemas.openxmlformats.org/presentationml/2006/ole">
            <p:oleObj spid="_x0000_s109827" name="Уравнение" r:id="rId5" imgW="952200" imgH="2030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62559521"/>
              </p:ext>
            </p:extLst>
          </p:nvPr>
        </p:nvGraphicFramePr>
        <p:xfrm>
          <a:off x="3836884" y="5276247"/>
          <a:ext cx="3460750" cy="771525"/>
        </p:xfrm>
        <a:graphic>
          <a:graphicData uri="http://schemas.openxmlformats.org/presentationml/2006/ole">
            <p:oleObj spid="_x0000_s109828" name="Уравнение" r:id="rId6" imgW="175248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87634" y="6104798"/>
            <a:ext cx="236873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2116.</a:t>
            </a:r>
            <a:endParaRPr lang="ru-RU" sz="2400" u="sng" dirty="0"/>
          </a:p>
        </p:txBody>
      </p:sp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№3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5477260"/>
              </p:ext>
            </p:extLst>
          </p:nvPr>
        </p:nvGraphicFramePr>
        <p:xfrm>
          <a:off x="5822551" y="3739233"/>
          <a:ext cx="3240088" cy="412750"/>
        </p:xfrm>
        <a:graphic>
          <a:graphicData uri="http://schemas.openxmlformats.org/presentationml/2006/ole">
            <p:oleObj spid="_x0000_s109829" name="Уравнение" r:id="rId7" imgW="1587240" imgH="203040" progId="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7403803"/>
              </p:ext>
            </p:extLst>
          </p:nvPr>
        </p:nvGraphicFramePr>
        <p:xfrm>
          <a:off x="582612" y="4189205"/>
          <a:ext cx="6324601" cy="460375"/>
        </p:xfrm>
        <a:graphic>
          <a:graphicData uri="http://schemas.openxmlformats.org/presentationml/2006/ole">
            <p:oleObj spid="_x0000_s109830" name="Уравнение" r:id="rId8" imgW="3098520" imgH="228600" progId="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05206358"/>
              </p:ext>
            </p:extLst>
          </p:nvPr>
        </p:nvGraphicFramePr>
        <p:xfrm>
          <a:off x="3798885" y="4539845"/>
          <a:ext cx="4841875" cy="771525"/>
        </p:xfrm>
        <a:graphic>
          <a:graphicData uri="http://schemas.openxmlformats.org/presentationml/2006/ole">
            <p:oleObj spid="_x0000_s109831" name="Уравнение" r:id="rId9" imgW="2450880" imgH="393480" progId="">
              <p:embed/>
            </p:oleObj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53637" y="1459256"/>
            <a:ext cx="2937400" cy="2808166"/>
            <a:chOff x="353637" y="1459256"/>
            <a:chExt cx="2937400" cy="2808166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353637" y="1459256"/>
              <a:ext cx="2792709" cy="2782044"/>
              <a:chOff x="353637" y="1459256"/>
              <a:chExt cx="2792709" cy="2782044"/>
            </a:xfrm>
          </p:grpSpPr>
          <p:grpSp>
            <p:nvGrpSpPr>
              <p:cNvPr id="10" name="Группа 9"/>
              <p:cNvGrpSpPr/>
              <p:nvPr/>
            </p:nvGrpSpPr>
            <p:grpSpPr>
              <a:xfrm>
                <a:off x="353637" y="1459256"/>
                <a:ext cx="2792709" cy="2681317"/>
                <a:chOff x="353637" y="1205174"/>
                <a:chExt cx="2792709" cy="2681317"/>
              </a:xfrm>
            </p:grpSpPr>
            <p:grpSp>
              <p:nvGrpSpPr>
                <p:cNvPr id="33" name="Группа 32"/>
                <p:cNvGrpSpPr/>
                <p:nvPr/>
              </p:nvGrpSpPr>
              <p:grpSpPr>
                <a:xfrm>
                  <a:off x="353637" y="1205174"/>
                  <a:ext cx="2792709" cy="2681317"/>
                  <a:chOff x="353637" y="2197257"/>
                  <a:chExt cx="2792709" cy="2681317"/>
                </a:xfrm>
              </p:grpSpPr>
              <p:sp>
                <p:nvSpPr>
                  <p:cNvPr id="36" name="Прямоугольный треугольник 35"/>
                  <p:cNvSpPr/>
                  <p:nvPr/>
                </p:nvSpPr>
                <p:spPr>
                  <a:xfrm>
                    <a:off x="872067" y="2559471"/>
                    <a:ext cx="1981200" cy="1988728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28575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" name="Text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47491" y="4413382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А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44" name="Text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9412" y="2197257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В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45" name="Text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0394" y="4416909"/>
                    <a:ext cx="49885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i="1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С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46" name="Text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637" y="3290124"/>
                    <a:ext cx="46679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dirty="0" smtClean="0">
                        <a:latin typeface="+mn-lt"/>
                      </a:rPr>
                      <a:t> </a:t>
                    </a:r>
                    <a:r>
                      <a:rPr lang="ru-RU" altLang="ru-RU" i="1" dirty="0" smtClean="0">
                        <a:latin typeface="+mn-lt"/>
                      </a:rPr>
                      <a:t>х</a:t>
                    </a:r>
                    <a:endParaRPr lang="ru-RU" altLang="ru-RU" i="1" dirty="0">
                      <a:latin typeface="+mn-lt"/>
                    </a:endParaRPr>
                  </a:p>
                </p:txBody>
              </p:sp>
              <p:sp>
                <p:nvSpPr>
                  <p:cNvPr id="49" name="Text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14270" y="3201590"/>
                    <a:ext cx="66396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ru-RU" dirty="0" smtClean="0">
                        <a:latin typeface="+mn-lt"/>
                      </a:rPr>
                      <a:t> </a:t>
                    </a:r>
                    <a:r>
                      <a:rPr lang="ru-RU" altLang="ru-RU" dirty="0" smtClean="0">
                        <a:latin typeface="+mn-lt"/>
                      </a:rPr>
                      <a:t>92</a:t>
                    </a:r>
                    <a:endParaRPr lang="ru-RU" altLang="ru-RU" dirty="0">
                      <a:latin typeface="+mn-lt"/>
                    </a:endParaRPr>
                  </a:p>
                </p:txBody>
              </p:sp>
              <p:sp>
                <p:nvSpPr>
                  <p:cNvPr id="55" name="Прямоугольник 54"/>
                  <p:cNvSpPr/>
                  <p:nvPr/>
                </p:nvSpPr>
                <p:spPr>
                  <a:xfrm>
                    <a:off x="872067" y="4304136"/>
                    <a:ext cx="251883" cy="243770"/>
                  </a:xfrm>
                  <a:prstGeom prst="rect">
                    <a:avLst/>
                  </a:prstGeom>
                  <a:noFill/>
                  <a:ln w="19050"/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1850219" y="3452551"/>
                  <a:ext cx="0" cy="206544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rot="5400000">
                  <a:off x="872067" y="2452977"/>
                  <a:ext cx="0" cy="206544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39973" y="3779635"/>
                <a:ext cx="46679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dirty="0" smtClean="0">
                    <a:latin typeface="+mn-lt"/>
                  </a:rPr>
                  <a:t> </a:t>
                </a:r>
                <a:r>
                  <a:rPr lang="ru-RU" altLang="ru-RU" i="1" dirty="0" smtClean="0">
                    <a:latin typeface="+mn-lt"/>
                  </a:rPr>
                  <a:t>х</a:t>
                </a:r>
                <a:endParaRPr lang="ru-RU" altLang="ru-RU" i="1" dirty="0">
                  <a:latin typeface="+mn-lt"/>
                </a:endParaRPr>
              </a:p>
            </p:txBody>
          </p:sp>
        </p:grpSp>
        <p:sp>
          <p:nvSpPr>
            <p:cNvPr id="59" name="Дуга 58"/>
            <p:cNvSpPr/>
            <p:nvPr/>
          </p:nvSpPr>
          <p:spPr>
            <a:xfrm>
              <a:off x="2376637" y="3353022"/>
              <a:ext cx="914400" cy="914400"/>
            </a:xfrm>
            <a:prstGeom prst="arc">
              <a:avLst>
                <a:gd name="adj1" fmla="val 10827000"/>
                <a:gd name="adj2" fmla="val 13651166"/>
              </a:avLst>
            </a:prstGeom>
            <a:noFill/>
            <a:ln w="28575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1" name="TextBox 60"/>
            <p:cNvSpPr txBox="1">
              <a:spLocks noChangeArrowheads="1"/>
            </p:cNvSpPr>
            <p:nvPr/>
          </p:nvSpPr>
          <p:spPr bwMode="auto">
            <a:xfrm>
              <a:off x="1745052" y="3353022"/>
              <a:ext cx="78739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45°</a:t>
              </a:r>
              <a:endParaRPr lang="ru-RU" altLang="ru-RU" dirty="0">
                <a:latin typeface="+mn-lt"/>
              </a:endParaRPr>
            </a:p>
          </p:txBody>
        </p:sp>
      </p:grpSp>
      <p:graphicFrame>
        <p:nvGraphicFramePr>
          <p:cNvPr id="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0951582"/>
              </p:ext>
            </p:extLst>
          </p:nvPr>
        </p:nvGraphicFramePr>
        <p:xfrm>
          <a:off x="5536957" y="3007375"/>
          <a:ext cx="2709862" cy="398463"/>
        </p:xfrm>
        <a:graphic>
          <a:graphicData uri="http://schemas.openxmlformats.org/presentationml/2006/ole">
            <p:oleObj spid="_x0000_s109832" name="Уравнение" r:id="rId10" imgW="1371600" imgH="203040" progId="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1079759"/>
              </p:ext>
            </p:extLst>
          </p:nvPr>
        </p:nvGraphicFramePr>
        <p:xfrm>
          <a:off x="3844526" y="3360740"/>
          <a:ext cx="5218113" cy="398462"/>
        </p:xfrm>
        <a:graphic>
          <a:graphicData uri="http://schemas.openxmlformats.org/presentationml/2006/ole">
            <p:oleObj spid="_x0000_s109833" name="Уравнение" r:id="rId11" imgW="2641320" imgH="203040" progId="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06685989"/>
              </p:ext>
            </p:extLst>
          </p:nvPr>
        </p:nvGraphicFramePr>
        <p:xfrm>
          <a:off x="574927" y="5153462"/>
          <a:ext cx="1736725" cy="409575"/>
        </p:xfrm>
        <a:graphic>
          <a:graphicData uri="http://schemas.openxmlformats.org/presentationml/2006/ole">
            <p:oleObj spid="_x0000_s109834" name="Уравнение" r:id="rId12" imgW="850680" imgH="203040" progId="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5156089"/>
              </p:ext>
            </p:extLst>
          </p:nvPr>
        </p:nvGraphicFramePr>
        <p:xfrm>
          <a:off x="582612" y="5666554"/>
          <a:ext cx="1657350" cy="409575"/>
        </p:xfrm>
        <a:graphic>
          <a:graphicData uri="http://schemas.openxmlformats.org/presentationml/2006/ole">
            <p:oleObj spid="_x0000_s109835" name="Уравнение" r:id="rId13" imgW="812520" imgH="203040" progId="">
              <p:embed/>
            </p:oleObj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0" y="1567387"/>
            <a:ext cx="9144000" cy="52906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25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766309" y="1351838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р/б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Р</a:t>
            </a:r>
            <a:r>
              <a:rPr lang="ru-RU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∆АВС</a:t>
            </a:r>
            <a:r>
              <a:rPr lang="ru-RU" sz="2400" i="1" dirty="0" smtClean="0">
                <a:cs typeface="Times New Roman" panose="02020603050405020304" pitchFamily="18" charset="0"/>
              </a:rPr>
              <a:t> = </a:t>
            </a:r>
            <a:r>
              <a:rPr lang="ru-RU" sz="2400" dirty="0" smtClean="0">
                <a:cs typeface="Times New Roman" panose="02020603050405020304" pitchFamily="18" charset="0"/>
              </a:rPr>
              <a:t>338</a:t>
            </a:r>
            <a:r>
              <a:rPr lang="ru-RU" sz="2400" i="1" dirty="0" smtClean="0">
                <a:cs typeface="Times New Roman" panose="02020603050405020304" pitchFamily="18" charset="0"/>
              </a:rPr>
              <a:t>, АС = ВС = </a:t>
            </a:r>
            <a:r>
              <a:rPr lang="ru-RU" sz="2400" dirty="0" smtClean="0">
                <a:cs typeface="Times New Roman" panose="02020603050405020304" pitchFamily="18" charset="0"/>
              </a:rPr>
              <a:t>97.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766309" y="2165037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7570" y="476620"/>
            <a:ext cx="81888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Периметр равнобедренного треугольника равен </a:t>
            </a:r>
            <a:r>
              <a:rPr lang="ru-RU" sz="2200" dirty="0">
                <a:solidFill>
                  <a:srgbClr val="4D4B41"/>
                </a:solidFill>
              </a:rPr>
              <a:t>338</a:t>
            </a:r>
            <a:r>
              <a:rPr lang="ru-RU" sz="2200" i="1" dirty="0">
                <a:solidFill>
                  <a:srgbClr val="4D4B41"/>
                </a:solidFill>
              </a:rPr>
              <a:t>, а боковая </a:t>
            </a:r>
            <a:r>
              <a:rPr lang="ru-RU" sz="2200" i="1" dirty="0" smtClean="0">
                <a:solidFill>
                  <a:srgbClr val="4D4B41"/>
                </a:solidFill>
              </a:rPr>
              <a:t>сторона – </a:t>
            </a:r>
            <a:r>
              <a:rPr lang="ru-RU" sz="2200" dirty="0" smtClean="0">
                <a:solidFill>
                  <a:srgbClr val="4D4B41"/>
                </a:solidFill>
              </a:rPr>
              <a:t>97</a:t>
            </a:r>
            <a:r>
              <a:rPr lang="ru-RU" sz="2200" i="1" dirty="0" smtClean="0">
                <a:solidFill>
                  <a:srgbClr val="4D4B41"/>
                </a:solidFill>
              </a:rPr>
              <a:t>. </a:t>
            </a:r>
            <a:r>
              <a:rPr lang="ru-RU" sz="2200" i="1" dirty="0">
                <a:solidFill>
                  <a:srgbClr val="4D4B41"/>
                </a:solidFill>
              </a:rPr>
              <a:t>Найдите площадь треугольника. 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9" y="2651984"/>
            <a:ext cx="1700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8217650"/>
              </p:ext>
            </p:extLst>
          </p:nvPr>
        </p:nvGraphicFramePr>
        <p:xfrm>
          <a:off x="5466382" y="2745387"/>
          <a:ext cx="3136900" cy="398462"/>
        </p:xfrm>
        <a:graphic>
          <a:graphicData uri="http://schemas.openxmlformats.org/presentationml/2006/ole">
            <p:oleObj spid="_x0000_s110823" name="Уравнение" r:id="rId4" imgW="1587240" imgH="20304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7211742"/>
              </p:ext>
            </p:extLst>
          </p:nvPr>
        </p:nvGraphicFramePr>
        <p:xfrm>
          <a:off x="369888" y="5133975"/>
          <a:ext cx="4078287" cy="485775"/>
        </p:xfrm>
        <a:graphic>
          <a:graphicData uri="http://schemas.openxmlformats.org/presentationml/2006/ole">
            <p:oleObj spid="_x0000_s110824" name="Уравнение" r:id="rId5" imgW="2031840" imgH="24120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60485692"/>
              </p:ext>
            </p:extLst>
          </p:nvPr>
        </p:nvGraphicFramePr>
        <p:xfrm>
          <a:off x="2678906" y="5603781"/>
          <a:ext cx="3786188" cy="771525"/>
        </p:xfrm>
        <a:graphic>
          <a:graphicData uri="http://schemas.openxmlformats.org/presentationml/2006/ole">
            <p:oleObj spid="_x0000_s110825" name="Уравнение" r:id="rId6" imgW="191736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84281" y="6375306"/>
            <a:ext cx="236873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4680.</a:t>
            </a:r>
            <a:endParaRPr lang="ru-RU" sz="2400" u="sng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178662" y="1147663"/>
            <a:ext cx="3246934" cy="2325202"/>
            <a:chOff x="432730" y="1883663"/>
            <a:chExt cx="3246934" cy="2325202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432730" y="1883663"/>
              <a:ext cx="3246934" cy="2325202"/>
              <a:chOff x="432730" y="1883663"/>
              <a:chExt cx="3246934" cy="2325202"/>
            </a:xfrm>
          </p:grpSpPr>
          <p:sp>
            <p:nvSpPr>
              <p:cNvPr id="30" name="Равнобедренный треугольник 29"/>
              <p:cNvSpPr/>
              <p:nvPr/>
            </p:nvSpPr>
            <p:spPr>
              <a:xfrm>
                <a:off x="871195" y="2306555"/>
                <a:ext cx="2464549" cy="1499091"/>
              </a:xfrm>
              <a:prstGeom prst="triangle">
                <a:avLst/>
              </a:prstGeom>
              <a:solidFill>
                <a:srgbClr val="FFFFFF"/>
              </a:solidFill>
              <a:ln w="28575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dk1"/>
                  </a:solidFill>
                </a:endParaRPr>
              </a:p>
            </p:txBody>
          </p: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1771579" y="3747200"/>
                <a:ext cx="52450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ru-RU" altLang="ru-RU" i="1" dirty="0" smtClean="0">
                    <a:solidFill>
                      <a:srgbClr val="002060"/>
                    </a:solidFill>
                    <a:latin typeface="+mn-lt"/>
                  </a:rPr>
                  <a:t>Н</a:t>
                </a:r>
                <a:endParaRPr lang="ru-RU" altLang="ru-RU" i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26" name="TextBox 25"/>
              <p:cNvSpPr txBox="1">
                <a:spLocks noChangeArrowheads="1"/>
              </p:cNvSpPr>
              <p:nvPr/>
            </p:nvSpPr>
            <p:spPr bwMode="auto">
              <a:xfrm>
                <a:off x="3180809" y="3630070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ru-RU" altLang="ru-RU" i="1" dirty="0" smtClean="0">
                    <a:solidFill>
                      <a:srgbClr val="002060"/>
                    </a:solidFill>
                    <a:latin typeface="+mn-lt"/>
                  </a:rPr>
                  <a:t>В</a:t>
                </a:r>
                <a:endParaRPr lang="ru-RU" altLang="ru-RU" i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27" name="TextBox 26"/>
              <p:cNvSpPr txBox="1">
                <a:spLocks noChangeArrowheads="1"/>
              </p:cNvSpPr>
              <p:nvPr/>
            </p:nvSpPr>
            <p:spPr bwMode="auto">
              <a:xfrm>
                <a:off x="432730" y="3630070"/>
                <a:ext cx="49244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ru-RU" altLang="ru-RU" i="1" dirty="0" smtClean="0">
                    <a:solidFill>
                      <a:srgbClr val="002060"/>
                    </a:solidFill>
                    <a:latin typeface="+mn-lt"/>
                  </a:rPr>
                  <a:t>А</a:t>
                </a:r>
                <a:endParaRPr lang="ru-RU" altLang="ru-RU" i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2096993" y="3555247"/>
                <a:ext cx="247215" cy="253271"/>
              </a:xfrm>
              <a:prstGeom prst="rect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400">
                  <a:solidFill>
                    <a:schemeClr val="dk1"/>
                  </a:solidFill>
                </a:endParaRPr>
              </a:p>
            </p:txBody>
          </p:sp>
          <p:cxnSp>
            <p:nvCxnSpPr>
              <p:cNvPr id="31" name="Прямая соединительная линия 30"/>
              <p:cNvCxnSpPr>
                <a:stCxn id="30" idx="0"/>
                <a:endCxn id="30" idx="3"/>
              </p:cNvCxnSpPr>
              <p:nvPr/>
            </p:nvCxnSpPr>
            <p:spPr>
              <a:xfrm>
                <a:off x="2103470" y="2306555"/>
                <a:ext cx="0" cy="1499091"/>
              </a:xfrm>
              <a:prstGeom prst="line">
                <a:avLst/>
              </a:prstGeom>
              <a:noFill/>
              <a:ln w="1905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1783508" y="1883663"/>
                <a:ext cx="4988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ru-RU" altLang="ru-RU" i="1" dirty="0" smtClean="0">
                    <a:solidFill>
                      <a:srgbClr val="002060"/>
                    </a:solidFill>
                    <a:latin typeface="+mn-lt"/>
                  </a:rPr>
                  <a:t>С</a:t>
                </a:r>
                <a:endParaRPr lang="ru-RU" altLang="ru-RU" i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2677515" y="2675419"/>
                <a:ext cx="6591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i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ru-RU" altLang="ru-RU" dirty="0" smtClean="0">
                    <a:solidFill>
                      <a:srgbClr val="002060"/>
                    </a:solidFill>
                    <a:latin typeface="+mn-lt"/>
                  </a:rPr>
                  <a:t>97</a:t>
                </a:r>
                <a:endParaRPr lang="ru-RU" altLang="ru-RU" dirty="0">
                  <a:solidFill>
                    <a:srgbClr val="002060"/>
                  </a:solidFill>
                  <a:latin typeface="+mn-lt"/>
                </a:endParaRPr>
              </a:p>
            </p:txBody>
          </p: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1463158" y="2948089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2635098" y="2948089"/>
              <a:ext cx="121561" cy="131826"/>
            </a:xfrm>
            <a:prstGeom prst="line">
              <a:avLst/>
            </a:prstGeom>
            <a:noFill/>
            <a:ln w="381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H="1">
              <a:off x="1491708" y="3707319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>
              <a:off x="2728849" y="3709175"/>
              <a:ext cx="578" cy="199358"/>
            </a:xfrm>
            <a:prstGeom prst="line">
              <a:avLst/>
            </a:prstGeom>
            <a:noFill/>
            <a:ln w="98425" cmpd="dbl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№4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1078540"/>
              </p:ext>
            </p:extLst>
          </p:nvPr>
        </p:nvGraphicFramePr>
        <p:xfrm>
          <a:off x="383177" y="3532954"/>
          <a:ext cx="8612777" cy="798513"/>
        </p:xfrm>
        <a:graphic>
          <a:graphicData uri="http://schemas.openxmlformats.org/presentationml/2006/ole">
            <p:oleObj spid="_x0000_s110826" name="Уравнение" r:id="rId7" imgW="4368600" imgH="393480" progId="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8676643"/>
              </p:ext>
            </p:extLst>
          </p:nvPr>
        </p:nvGraphicFramePr>
        <p:xfrm>
          <a:off x="383177" y="4223808"/>
          <a:ext cx="6896100" cy="409575"/>
        </p:xfrm>
        <a:graphic>
          <a:graphicData uri="http://schemas.openxmlformats.org/presentationml/2006/ole">
            <p:oleObj spid="_x0000_s110827" name="Уравнение" r:id="rId8" imgW="3377880" imgH="203040" progId="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1241180"/>
              </p:ext>
            </p:extLst>
          </p:nvPr>
        </p:nvGraphicFramePr>
        <p:xfrm>
          <a:off x="4689565" y="5030788"/>
          <a:ext cx="2608263" cy="771525"/>
        </p:xfrm>
        <a:graphic>
          <a:graphicData uri="http://schemas.openxmlformats.org/presentationml/2006/ole">
            <p:oleObj spid="_x0000_s110828" name="Уравнение" r:id="rId9" imgW="1320480" imgH="393480" progId="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4039125"/>
              </p:ext>
            </p:extLst>
          </p:nvPr>
        </p:nvGraphicFramePr>
        <p:xfrm>
          <a:off x="2876551" y="3214383"/>
          <a:ext cx="6107112" cy="461962"/>
        </p:xfrm>
        <a:graphic>
          <a:graphicData uri="http://schemas.openxmlformats.org/presentationml/2006/ole">
            <p:oleObj spid="_x0000_s110829" name="Уравнение" r:id="rId10" imgW="3111480" imgH="22860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3295373"/>
              </p:ext>
            </p:extLst>
          </p:nvPr>
        </p:nvGraphicFramePr>
        <p:xfrm>
          <a:off x="369888" y="4685438"/>
          <a:ext cx="8613775" cy="461963"/>
        </p:xfrm>
        <a:graphic>
          <a:graphicData uri="http://schemas.openxmlformats.org/presentationml/2006/ole">
            <p:oleObj spid="_x0000_s110830" name="Уравнение" r:id="rId11" imgW="4292280" imgH="228600" progId="">
              <p:embed/>
            </p:oleObj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0" y="1246062"/>
            <a:ext cx="9144000" cy="56119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427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766309" y="1351838"/>
            <a:ext cx="407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Дано:</a:t>
            </a:r>
            <a:r>
              <a:rPr lang="ru-RU" sz="2400" i="1" dirty="0" smtClean="0"/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∆АВС – р/б</a:t>
            </a:r>
          </a:p>
          <a:p>
            <a:r>
              <a:rPr lang="ru-RU" sz="2400" i="1" dirty="0" smtClean="0">
                <a:cs typeface="Times New Roman" panose="02020603050405020304" pitchFamily="18" charset="0"/>
              </a:rPr>
              <a:t>Р</a:t>
            </a:r>
            <a:r>
              <a:rPr lang="ru-RU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∆АВС</a:t>
            </a:r>
            <a:r>
              <a:rPr lang="ru-RU" sz="2400" i="1" dirty="0" smtClean="0">
                <a:cs typeface="Times New Roman" panose="02020603050405020304" pitchFamily="18" charset="0"/>
              </a:rPr>
              <a:t> = </a:t>
            </a:r>
            <a:r>
              <a:rPr lang="ru-RU" sz="2400" dirty="0" smtClean="0">
                <a:cs typeface="Times New Roman" panose="02020603050405020304" pitchFamily="18" charset="0"/>
              </a:rPr>
              <a:t>288</a:t>
            </a:r>
            <a:r>
              <a:rPr lang="ru-RU" sz="2400" i="1" dirty="0" smtClean="0">
                <a:cs typeface="Times New Roman" panose="02020603050405020304" pitchFamily="18" charset="0"/>
              </a:rPr>
              <a:t>, АВ = </a:t>
            </a:r>
            <a:r>
              <a:rPr lang="ru-RU" sz="2400" dirty="0" smtClean="0">
                <a:cs typeface="Times New Roman" panose="02020603050405020304" pitchFamily="18" charset="0"/>
              </a:rPr>
              <a:t>140.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766309" y="2181971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</a:t>
            </a:r>
            <a:r>
              <a:rPr lang="en-US" sz="2400" i="1" dirty="0" smtClean="0"/>
              <a:t>S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7570" y="476620"/>
            <a:ext cx="81888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rgbClr val="4D4B41"/>
                </a:solidFill>
              </a:rPr>
              <a:t>Периметр равнобедренного треугольника равен </a:t>
            </a:r>
            <a:r>
              <a:rPr lang="ru-RU" sz="2200" dirty="0">
                <a:solidFill>
                  <a:srgbClr val="4D4B41"/>
                </a:solidFill>
              </a:rPr>
              <a:t>288</a:t>
            </a:r>
            <a:r>
              <a:rPr lang="ru-RU" sz="2200" i="1" dirty="0">
                <a:solidFill>
                  <a:srgbClr val="4D4B41"/>
                </a:solidFill>
              </a:rPr>
              <a:t>, а </a:t>
            </a:r>
            <a:r>
              <a:rPr lang="ru-RU" sz="2200" i="1" dirty="0" smtClean="0">
                <a:solidFill>
                  <a:srgbClr val="4D4B41"/>
                </a:solidFill>
              </a:rPr>
              <a:t>основание – </a:t>
            </a:r>
            <a:r>
              <a:rPr lang="ru-RU" sz="2200" dirty="0" smtClean="0">
                <a:solidFill>
                  <a:srgbClr val="4D4B41"/>
                </a:solidFill>
              </a:rPr>
              <a:t>140</a:t>
            </a:r>
            <a:r>
              <a:rPr lang="ru-RU" sz="2200" i="1" dirty="0">
                <a:solidFill>
                  <a:srgbClr val="4D4B41"/>
                </a:solidFill>
              </a:rPr>
              <a:t>. Найдите площадь треугольника. </a:t>
            </a:r>
            <a:endParaRPr lang="ru-RU" sz="22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9" y="2668918"/>
            <a:ext cx="1700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3276676"/>
              </p:ext>
            </p:extLst>
          </p:nvPr>
        </p:nvGraphicFramePr>
        <p:xfrm>
          <a:off x="5466382" y="2760368"/>
          <a:ext cx="3136900" cy="398462"/>
        </p:xfrm>
        <a:graphic>
          <a:graphicData uri="http://schemas.openxmlformats.org/presentationml/2006/ole">
            <p:oleObj spid="_x0000_s111823" name="Уравнение" r:id="rId4" imgW="1587240" imgH="20304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6206514"/>
              </p:ext>
            </p:extLst>
          </p:nvPr>
        </p:nvGraphicFramePr>
        <p:xfrm>
          <a:off x="364717" y="5154837"/>
          <a:ext cx="3873500" cy="434975"/>
        </p:xfrm>
        <a:graphic>
          <a:graphicData uri="http://schemas.openxmlformats.org/presentationml/2006/ole">
            <p:oleObj spid="_x0000_s111824" name="Уравнение" r:id="rId5" imgW="1930320" imgH="21564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13974073"/>
              </p:ext>
            </p:extLst>
          </p:nvPr>
        </p:nvGraphicFramePr>
        <p:xfrm>
          <a:off x="2690813" y="5605463"/>
          <a:ext cx="3760787" cy="771525"/>
        </p:xfrm>
        <a:graphic>
          <a:graphicData uri="http://schemas.openxmlformats.org/presentationml/2006/ole">
            <p:oleObj spid="_x0000_s111825" name="Уравнение" r:id="rId6" imgW="1904760" imgH="39348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87634" y="6368521"/>
            <a:ext cx="236873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1680.</a:t>
            </a:r>
            <a:endParaRPr lang="ru-RU" sz="2400" u="sng" dirty="0"/>
          </a:p>
        </p:txBody>
      </p:sp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№5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54878359"/>
              </p:ext>
            </p:extLst>
          </p:nvPr>
        </p:nvGraphicFramePr>
        <p:xfrm>
          <a:off x="383177" y="3541421"/>
          <a:ext cx="8612777" cy="798513"/>
        </p:xfrm>
        <a:graphic>
          <a:graphicData uri="http://schemas.openxmlformats.org/presentationml/2006/ole">
            <p:oleObj spid="_x0000_s111826" name="Уравнение" r:id="rId7" imgW="4368600" imgH="393480" progId="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8676643"/>
              </p:ext>
            </p:extLst>
          </p:nvPr>
        </p:nvGraphicFramePr>
        <p:xfrm>
          <a:off x="383177" y="4223808"/>
          <a:ext cx="6896100" cy="409575"/>
        </p:xfrm>
        <a:graphic>
          <a:graphicData uri="http://schemas.openxmlformats.org/presentationml/2006/ole">
            <p:oleObj spid="_x0000_s111827" name="Уравнение" r:id="rId8" imgW="3377880" imgH="203040" progId="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717521"/>
              </p:ext>
            </p:extLst>
          </p:nvPr>
        </p:nvGraphicFramePr>
        <p:xfrm>
          <a:off x="4745627" y="5036397"/>
          <a:ext cx="2533650" cy="771525"/>
        </p:xfrm>
        <a:graphic>
          <a:graphicData uri="http://schemas.openxmlformats.org/presentationml/2006/ole">
            <p:oleObj spid="_x0000_s111828" name="Уравнение" r:id="rId9" imgW="1282680" imgH="393480" progId="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5221513"/>
              </p:ext>
            </p:extLst>
          </p:nvPr>
        </p:nvGraphicFramePr>
        <p:xfrm>
          <a:off x="3512729" y="3211395"/>
          <a:ext cx="5483225" cy="436562"/>
        </p:xfrm>
        <a:graphic>
          <a:graphicData uri="http://schemas.openxmlformats.org/presentationml/2006/ole">
            <p:oleObj spid="_x0000_s111829" name="Уравнение" r:id="rId10" imgW="2793960" imgH="215640" progId="">
              <p:embed/>
            </p:oleObj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178662" y="1130727"/>
            <a:ext cx="3246934" cy="2760828"/>
            <a:chOff x="178662" y="1147663"/>
            <a:chExt cx="3246934" cy="2760828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178662" y="1147663"/>
              <a:ext cx="3246934" cy="2325202"/>
              <a:chOff x="432730" y="1883663"/>
              <a:chExt cx="3246934" cy="232520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432730" y="1883663"/>
                <a:ext cx="3246934" cy="2325202"/>
                <a:chOff x="432730" y="1883663"/>
                <a:chExt cx="3246934" cy="2325202"/>
              </a:xfrm>
            </p:grpSpPr>
            <p:sp>
              <p:nvSpPr>
                <p:cNvPr id="30" name="Равнобедренный треугольник 29"/>
                <p:cNvSpPr/>
                <p:nvPr/>
              </p:nvSpPr>
              <p:spPr>
                <a:xfrm>
                  <a:off x="871195" y="2306555"/>
                  <a:ext cx="2464549" cy="1499091"/>
                </a:xfrm>
                <a:prstGeom prst="triangle">
                  <a:avLst/>
                </a:prstGeom>
                <a:solidFill>
                  <a:srgbClr val="FFFFFF"/>
                </a:solidFill>
                <a:ln w="28575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1771579" y="3747200"/>
                  <a:ext cx="52450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Н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180809" y="3630070"/>
                  <a:ext cx="498855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В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7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432730" y="3630070"/>
                  <a:ext cx="49244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А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2096993" y="3555247"/>
                  <a:ext cx="247215" cy="253271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" name="Прямая соединительная линия 30"/>
                <p:cNvCxnSpPr>
                  <a:stCxn id="30" idx="0"/>
                  <a:endCxn id="30" idx="3"/>
                </p:cNvCxnSpPr>
                <p:nvPr/>
              </p:nvCxnSpPr>
              <p:spPr>
                <a:xfrm>
                  <a:off x="2103470" y="2306555"/>
                  <a:ext cx="0" cy="1499091"/>
                </a:xfrm>
                <a:prstGeom prst="line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sp>
              <p:nvSpPr>
                <p:cNvPr id="3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889264" y="1883663"/>
                  <a:ext cx="40588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С</a:t>
                  </a:r>
                  <a:endParaRPr lang="ru-RU" altLang="ru-RU" i="1" dirty="0">
                    <a:latin typeface="+mn-lt"/>
                  </a:endParaRPr>
                </a:p>
              </p:txBody>
            </p: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1463158" y="2948089"/>
                  <a:ext cx="121561" cy="131826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2635098" y="2948089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H="1">
                <a:off x="1491708" y="3707319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728849" y="3709175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1470932" y="3446826"/>
              <a:ext cx="7569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dirty="0" smtClean="0">
                  <a:latin typeface="+mn-lt"/>
                </a:rPr>
                <a:t>140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36" name="Левая фигурная скобка 35"/>
            <p:cNvSpPr/>
            <p:nvPr/>
          </p:nvSpPr>
          <p:spPr>
            <a:xfrm rot="16200000">
              <a:off x="1710722" y="2156020"/>
              <a:ext cx="277366" cy="2464549"/>
            </a:xfrm>
            <a:prstGeom prst="leftBrace">
              <a:avLst>
                <a:gd name="adj1" fmla="val 45934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6168494"/>
              </p:ext>
            </p:extLst>
          </p:nvPr>
        </p:nvGraphicFramePr>
        <p:xfrm>
          <a:off x="382587" y="4678812"/>
          <a:ext cx="8459787" cy="460375"/>
        </p:xfrm>
        <a:graphic>
          <a:graphicData uri="http://schemas.openxmlformats.org/presentationml/2006/ole">
            <p:oleObj spid="_x0000_s111830" name="Уравнение" r:id="rId11" imgW="4216320" imgH="228600" progId="">
              <p:embed/>
            </p:oleObj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0" y="1246062"/>
            <a:ext cx="9144000" cy="56119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12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3766309" y="2181971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Р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9" y="2668918"/>
            <a:ext cx="1700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endParaRPr lang="ru-RU" sz="2400" u="sng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776579"/>
              </p:ext>
            </p:extLst>
          </p:nvPr>
        </p:nvGraphicFramePr>
        <p:xfrm>
          <a:off x="5447729" y="2755709"/>
          <a:ext cx="3084513" cy="398462"/>
        </p:xfrm>
        <a:graphic>
          <a:graphicData uri="http://schemas.openxmlformats.org/presentationml/2006/ole">
            <p:oleObj spid="_x0000_s112870" name="Уравнение" r:id="rId4" imgW="1562040" imgH="20304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3706052"/>
              </p:ext>
            </p:extLst>
          </p:nvPr>
        </p:nvGraphicFramePr>
        <p:xfrm>
          <a:off x="318259" y="4678243"/>
          <a:ext cx="7288212" cy="461962"/>
        </p:xfrm>
        <a:graphic>
          <a:graphicData uri="http://schemas.openxmlformats.org/presentationml/2006/ole">
            <p:oleObj spid="_x0000_s112871" name="Уравнение" r:id="rId5" imgW="3632040" imgH="228600" progId="">
              <p:embed/>
            </p:oleObj>
          </a:graphicData>
        </a:graphic>
      </p:graphicFrame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№6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7765613"/>
              </p:ext>
            </p:extLst>
          </p:nvPr>
        </p:nvGraphicFramePr>
        <p:xfrm>
          <a:off x="3844126" y="3237537"/>
          <a:ext cx="3921125" cy="412750"/>
        </p:xfrm>
        <a:graphic>
          <a:graphicData uri="http://schemas.openxmlformats.org/presentationml/2006/ole">
            <p:oleObj spid="_x0000_s112872" name="Уравнение" r:id="rId6" imgW="1930320" imgH="203040" progId="">
              <p:embed/>
            </p:oleObj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477570" y="468313"/>
            <a:ext cx="8188855" cy="777748"/>
            <a:chOff x="477570" y="468313"/>
            <a:chExt cx="8188855" cy="77774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77570" y="476620"/>
              <a:ext cx="8188855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200" i="1" dirty="0">
                  <a:solidFill>
                    <a:srgbClr val="4D4B41"/>
                  </a:solidFill>
                </a:rPr>
                <a:t>Высота равностороннего треугольника </a:t>
              </a:r>
              <a:r>
                <a:rPr lang="ru-RU" sz="2200" i="1" dirty="0" smtClean="0">
                  <a:solidFill>
                    <a:srgbClr val="4D4B41"/>
                  </a:solidFill>
                </a:rPr>
                <a:t>равна    . Найдите </a:t>
              </a:r>
              <a:r>
                <a:rPr lang="ru-RU" sz="2200" i="1" dirty="0">
                  <a:solidFill>
                    <a:srgbClr val="4D4B41"/>
                  </a:solidFill>
                </a:rPr>
                <a:t>его периметр. </a:t>
              </a:r>
            </a:p>
          </p:txBody>
        </p:sp>
        <p:graphicFrame>
          <p:nvGraphicFramePr>
            <p:cNvPr id="3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081091568"/>
                </p:ext>
              </p:extLst>
            </p:nvPr>
          </p:nvGraphicFramePr>
          <p:xfrm>
            <a:off x="7755466" y="468313"/>
            <a:ext cx="787400" cy="427037"/>
          </p:xfrm>
          <a:graphic>
            <a:graphicData uri="http://schemas.openxmlformats.org/presentationml/2006/ole">
              <p:oleObj spid="_x0000_s112873" name="Уравнение" r:id="rId7" imgW="419040" imgH="228600" progId="">
                <p:embed/>
              </p:oleObj>
            </a:graphicData>
          </a:graphic>
        </p:graphicFrame>
      </p:grpSp>
      <p:grpSp>
        <p:nvGrpSpPr>
          <p:cNvPr id="5" name="Группа 4"/>
          <p:cNvGrpSpPr/>
          <p:nvPr/>
        </p:nvGrpSpPr>
        <p:grpSpPr>
          <a:xfrm>
            <a:off x="3766309" y="1351838"/>
            <a:ext cx="4076760" cy="830997"/>
            <a:chOff x="3766309" y="1351838"/>
            <a:chExt cx="4076760" cy="83099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766309" y="1351838"/>
              <a:ext cx="4076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i="1" u="sng" dirty="0" smtClean="0"/>
                <a:t>Дано:</a:t>
              </a:r>
              <a:r>
                <a:rPr lang="ru-RU" sz="2400" i="1" dirty="0" smtClean="0"/>
                <a:t> </a:t>
              </a:r>
              <a:r>
                <a:rPr lang="ru-RU" sz="2400" i="1" dirty="0" smtClean="0">
                  <a:cs typeface="Times New Roman" panose="02020603050405020304" pitchFamily="18" charset="0"/>
                </a:rPr>
                <a:t>∆АВС – р/с</a:t>
              </a:r>
            </a:p>
            <a:p>
              <a:r>
                <a:rPr lang="ru-RU" sz="2400" i="1" dirty="0" smtClean="0">
                  <a:cs typeface="Times New Roman" panose="02020603050405020304" pitchFamily="18" charset="0"/>
                </a:rPr>
                <a:t>СН =         </a:t>
              </a:r>
              <a:r>
                <a:rPr lang="ru-RU" sz="2400" dirty="0" smtClean="0">
                  <a:cs typeface="Times New Roman" panose="02020603050405020304" pitchFamily="18" charset="0"/>
                </a:rPr>
                <a:t>.</a:t>
              </a:r>
              <a:endParaRPr lang="ru-RU" sz="2400" dirty="0"/>
            </a:p>
          </p:txBody>
        </p:sp>
        <p:graphicFrame>
          <p:nvGraphicFramePr>
            <p:cNvPr id="3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97178626"/>
                </p:ext>
              </p:extLst>
            </p:nvPr>
          </p:nvGraphicFramePr>
          <p:xfrm>
            <a:off x="4660329" y="1689298"/>
            <a:ext cx="787400" cy="427037"/>
          </p:xfrm>
          <a:graphic>
            <a:graphicData uri="http://schemas.openxmlformats.org/presentationml/2006/ole">
              <p:oleObj spid="_x0000_s112874" name="Уравнение" r:id="rId8" imgW="419040" imgH="228600" progId="">
                <p:embed/>
              </p:oleObj>
            </a:graphicData>
          </a:graphic>
        </p:graphicFrame>
      </p:grpSp>
      <p:graphicFrame>
        <p:nvGraphicFramePr>
          <p:cNvPr id="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3745419"/>
              </p:ext>
            </p:extLst>
          </p:nvPr>
        </p:nvGraphicFramePr>
        <p:xfrm>
          <a:off x="318259" y="4022000"/>
          <a:ext cx="7948613" cy="798512"/>
        </p:xfrm>
        <a:graphic>
          <a:graphicData uri="http://schemas.openxmlformats.org/presentationml/2006/ole">
            <p:oleObj spid="_x0000_s112875" name="Уравнение" r:id="rId9" imgW="3911400" imgH="393480" progId="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2867953"/>
              </p:ext>
            </p:extLst>
          </p:nvPr>
        </p:nvGraphicFramePr>
        <p:xfrm>
          <a:off x="3813922" y="3724585"/>
          <a:ext cx="4951412" cy="411163"/>
        </p:xfrm>
        <a:graphic>
          <a:graphicData uri="http://schemas.openxmlformats.org/presentationml/2006/ole">
            <p:oleObj spid="_x0000_s112876" name="Уравнение" r:id="rId10" imgW="2438280" imgH="203040" progId="">
              <p:embed/>
            </p:oleObj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178662" y="1145642"/>
            <a:ext cx="3246934" cy="2849166"/>
            <a:chOff x="178662" y="1145642"/>
            <a:chExt cx="3246934" cy="2849166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178662" y="1145642"/>
              <a:ext cx="3246934" cy="2809821"/>
              <a:chOff x="432730" y="1399044"/>
              <a:chExt cx="3246934" cy="2809821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432730" y="1399044"/>
                <a:ext cx="3246934" cy="2809821"/>
                <a:chOff x="432730" y="1399044"/>
                <a:chExt cx="3246934" cy="2809821"/>
              </a:xfrm>
            </p:grpSpPr>
            <p:sp>
              <p:nvSpPr>
                <p:cNvPr id="30" name="Равнобедренный треугольник 29"/>
                <p:cNvSpPr/>
                <p:nvPr/>
              </p:nvSpPr>
              <p:spPr>
                <a:xfrm>
                  <a:off x="871195" y="1834495"/>
                  <a:ext cx="2464553" cy="1971151"/>
                </a:xfrm>
                <a:prstGeom prst="triangle">
                  <a:avLst/>
                </a:prstGeom>
                <a:solidFill>
                  <a:srgbClr val="FFFFFF"/>
                </a:solidFill>
                <a:ln w="28575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1771579" y="3747200"/>
                  <a:ext cx="52450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Н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180809" y="3630070"/>
                  <a:ext cx="498855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В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7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432730" y="3630070"/>
                  <a:ext cx="49244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А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2096993" y="3555247"/>
                  <a:ext cx="247215" cy="253271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" name="Прямая соединительная линия 30"/>
                <p:cNvCxnSpPr>
                  <a:stCxn id="30" idx="0"/>
                  <a:endCxn id="30" idx="3"/>
                </p:cNvCxnSpPr>
                <p:nvPr/>
              </p:nvCxnSpPr>
              <p:spPr>
                <a:xfrm>
                  <a:off x="2103472" y="1834495"/>
                  <a:ext cx="0" cy="1971151"/>
                </a:xfrm>
                <a:prstGeom prst="line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sp>
              <p:nvSpPr>
                <p:cNvPr id="3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900529" y="1399044"/>
                  <a:ext cx="40588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С</a:t>
                  </a:r>
                  <a:endParaRPr lang="ru-RU" altLang="ru-RU" i="1" dirty="0">
                    <a:latin typeface="+mn-lt"/>
                  </a:endParaRPr>
                </a:p>
              </p:txBody>
            </p: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1460122" y="2711209"/>
                  <a:ext cx="121561" cy="131826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2641370" y="2711209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H="1">
                <a:off x="1491708" y="3707319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728849" y="3709175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2175292" y="3532241"/>
              <a:ext cx="4667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930411" y="3533143"/>
              <a:ext cx="4667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2404251" y="2220221"/>
              <a:ext cx="6399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2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601266" y="2220613"/>
              <a:ext cx="6399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2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</p:grpSp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966337"/>
              </p:ext>
            </p:extLst>
          </p:nvPr>
        </p:nvGraphicFramePr>
        <p:xfrm>
          <a:off x="4790306" y="5665957"/>
          <a:ext cx="2471737" cy="409575"/>
        </p:xfrm>
        <a:graphic>
          <a:graphicData uri="http://schemas.openxmlformats.org/presentationml/2006/ole">
            <p:oleObj spid="_x0000_s112877" name="Уравнение" r:id="rId11" imgW="1231560" imgH="203040" progId="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0066407"/>
              </p:ext>
            </p:extLst>
          </p:nvPr>
        </p:nvGraphicFramePr>
        <p:xfrm>
          <a:off x="4790306" y="5081226"/>
          <a:ext cx="2803525" cy="563562"/>
        </p:xfrm>
        <a:graphic>
          <a:graphicData uri="http://schemas.openxmlformats.org/presentationml/2006/ole">
            <p:oleObj spid="_x0000_s112878" name="Уравнение" r:id="rId12" imgW="1396800" imgH="279360" progId="">
              <p:embed/>
            </p:oleObj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0" y="1246062"/>
            <a:ext cx="9144000" cy="56119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6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3766309" y="2165037"/>
            <a:ext cx="2425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Найти:</a:t>
            </a:r>
            <a:r>
              <a:rPr lang="ru-RU" sz="2400" i="1" dirty="0" smtClean="0"/>
              <a:t>  Р</a:t>
            </a:r>
            <a:r>
              <a:rPr lang="en-U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sz="2400" i="1" baseline="-25000" dirty="0" smtClean="0"/>
              <a:t>ABC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66308" y="2651984"/>
            <a:ext cx="4402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Решение:</a:t>
            </a:r>
            <a:r>
              <a:rPr lang="ru-RU" sz="2400" i="1" dirty="0" smtClean="0"/>
              <a:t> (продолжение)</a:t>
            </a:r>
            <a:endParaRPr lang="ru-RU" sz="2400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3050000"/>
              </p:ext>
            </p:extLst>
          </p:nvPr>
        </p:nvGraphicFramePr>
        <p:xfrm>
          <a:off x="3859767" y="3196517"/>
          <a:ext cx="1835150" cy="409575"/>
        </p:xfrm>
        <a:graphic>
          <a:graphicData uri="http://schemas.openxmlformats.org/presentationml/2006/ole">
            <p:oleObj spid="_x0000_s113782" name="Уравнение" r:id="rId4" imgW="914400" imgH="203040" progId="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387634" y="6150409"/>
            <a:ext cx="2368731" cy="4616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i="1" u="sng" dirty="0" smtClean="0"/>
              <a:t>Ответ:</a:t>
            </a:r>
            <a:r>
              <a:rPr lang="ru-RU" sz="2400" dirty="0" smtClean="0"/>
              <a:t> 78.</a:t>
            </a:r>
            <a:endParaRPr lang="ru-RU" sz="2400" u="sng" dirty="0"/>
          </a:p>
        </p:txBody>
      </p:sp>
      <p:sp>
        <p:nvSpPr>
          <p:cNvPr id="51" name="Заголовок 3"/>
          <p:cNvSpPr txBox="1">
            <a:spLocks/>
          </p:cNvSpPr>
          <p:nvPr/>
        </p:nvSpPr>
        <p:spPr>
          <a:xfrm>
            <a:off x="0" y="0"/>
            <a:ext cx="9144000" cy="454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Задача №6</a:t>
            </a:r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5849528"/>
              </p:ext>
            </p:extLst>
          </p:nvPr>
        </p:nvGraphicFramePr>
        <p:xfrm>
          <a:off x="1886930" y="5707890"/>
          <a:ext cx="5394325" cy="447675"/>
        </p:xfrm>
        <a:graphic>
          <a:graphicData uri="http://schemas.openxmlformats.org/presentationml/2006/ole">
            <p:oleObj spid="_x0000_s113783" name="Уравнение" r:id="rId5" imgW="2730240" imgH="228600" progId="">
              <p:embed/>
            </p:oleObj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477570" y="468313"/>
            <a:ext cx="8188855" cy="777748"/>
            <a:chOff x="477570" y="468313"/>
            <a:chExt cx="8188855" cy="77774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77570" y="476620"/>
              <a:ext cx="8188855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200" i="1" dirty="0">
                  <a:solidFill>
                    <a:srgbClr val="4D4B41"/>
                  </a:solidFill>
                </a:rPr>
                <a:t>Высота равностороннего треугольника </a:t>
              </a:r>
              <a:r>
                <a:rPr lang="ru-RU" sz="2200" i="1" dirty="0" smtClean="0">
                  <a:solidFill>
                    <a:srgbClr val="4D4B41"/>
                  </a:solidFill>
                </a:rPr>
                <a:t>равна    . Найдите </a:t>
              </a:r>
              <a:r>
                <a:rPr lang="ru-RU" sz="2200" i="1" dirty="0">
                  <a:solidFill>
                    <a:srgbClr val="4D4B41"/>
                  </a:solidFill>
                </a:rPr>
                <a:t>его периметр. </a:t>
              </a:r>
            </a:p>
          </p:txBody>
        </p:sp>
        <p:graphicFrame>
          <p:nvGraphicFramePr>
            <p:cNvPr id="3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081091568"/>
                </p:ext>
              </p:extLst>
            </p:nvPr>
          </p:nvGraphicFramePr>
          <p:xfrm>
            <a:off x="7755466" y="468313"/>
            <a:ext cx="787400" cy="427037"/>
          </p:xfrm>
          <a:graphic>
            <a:graphicData uri="http://schemas.openxmlformats.org/presentationml/2006/ole">
              <p:oleObj spid="_x0000_s113784" name="Уравнение" r:id="rId6" imgW="419040" imgH="228600" progId="">
                <p:embed/>
              </p:oleObj>
            </a:graphicData>
          </a:graphic>
        </p:graphicFrame>
      </p:grpSp>
      <p:grpSp>
        <p:nvGrpSpPr>
          <p:cNvPr id="5" name="Группа 4"/>
          <p:cNvGrpSpPr/>
          <p:nvPr/>
        </p:nvGrpSpPr>
        <p:grpSpPr>
          <a:xfrm>
            <a:off x="3766309" y="1351838"/>
            <a:ext cx="4076760" cy="830997"/>
            <a:chOff x="3766309" y="1351838"/>
            <a:chExt cx="4076760" cy="83099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766309" y="1351838"/>
              <a:ext cx="407676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i="1" u="sng" dirty="0" smtClean="0"/>
                <a:t>Дано:</a:t>
              </a:r>
              <a:r>
                <a:rPr lang="ru-RU" sz="2400" i="1" dirty="0" smtClean="0"/>
                <a:t> </a:t>
              </a:r>
              <a:r>
                <a:rPr lang="ru-RU" sz="2400" i="1" dirty="0" smtClean="0">
                  <a:cs typeface="Times New Roman" panose="02020603050405020304" pitchFamily="18" charset="0"/>
                </a:rPr>
                <a:t>∆АВС – р/с</a:t>
              </a:r>
            </a:p>
            <a:p>
              <a:r>
                <a:rPr lang="ru-RU" sz="2400" i="1" dirty="0" smtClean="0">
                  <a:cs typeface="Times New Roman" panose="02020603050405020304" pitchFamily="18" charset="0"/>
                </a:rPr>
                <a:t>АВ =         </a:t>
              </a:r>
              <a:r>
                <a:rPr lang="ru-RU" sz="2400" dirty="0" smtClean="0">
                  <a:cs typeface="Times New Roman" panose="02020603050405020304" pitchFamily="18" charset="0"/>
                </a:rPr>
                <a:t>.</a:t>
              </a:r>
              <a:endParaRPr lang="ru-RU" sz="2400" dirty="0"/>
            </a:p>
          </p:txBody>
        </p:sp>
        <p:graphicFrame>
          <p:nvGraphicFramePr>
            <p:cNvPr id="3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97178626"/>
                </p:ext>
              </p:extLst>
            </p:nvPr>
          </p:nvGraphicFramePr>
          <p:xfrm>
            <a:off x="4660329" y="1689298"/>
            <a:ext cx="787400" cy="427037"/>
          </p:xfrm>
          <a:graphic>
            <a:graphicData uri="http://schemas.openxmlformats.org/presentationml/2006/ole">
              <p:oleObj spid="_x0000_s113785" name="Уравнение" r:id="rId7" imgW="419040" imgH="228600" progId="">
                <p:embed/>
              </p:oleObj>
            </a:graphicData>
          </a:graphic>
        </p:graphicFrame>
      </p:grpSp>
      <p:grpSp>
        <p:nvGrpSpPr>
          <p:cNvPr id="7" name="Группа 6"/>
          <p:cNvGrpSpPr/>
          <p:nvPr/>
        </p:nvGrpSpPr>
        <p:grpSpPr>
          <a:xfrm>
            <a:off x="178662" y="1145642"/>
            <a:ext cx="3246934" cy="2849166"/>
            <a:chOff x="178662" y="1145642"/>
            <a:chExt cx="3246934" cy="2849166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178662" y="1145642"/>
              <a:ext cx="3246934" cy="2809821"/>
              <a:chOff x="432730" y="1399044"/>
              <a:chExt cx="3246934" cy="2809821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432730" y="1399044"/>
                <a:ext cx="3246934" cy="2809821"/>
                <a:chOff x="432730" y="1399044"/>
                <a:chExt cx="3246934" cy="2809821"/>
              </a:xfrm>
            </p:grpSpPr>
            <p:sp>
              <p:nvSpPr>
                <p:cNvPr id="30" name="Равнобедренный треугольник 29"/>
                <p:cNvSpPr/>
                <p:nvPr/>
              </p:nvSpPr>
              <p:spPr>
                <a:xfrm>
                  <a:off x="871195" y="1834495"/>
                  <a:ext cx="2464553" cy="1971151"/>
                </a:xfrm>
                <a:prstGeom prst="triangle">
                  <a:avLst/>
                </a:prstGeom>
                <a:solidFill>
                  <a:srgbClr val="FFFFFF"/>
                </a:solidFill>
                <a:ln w="28575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1771579" y="3747200"/>
                  <a:ext cx="52450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Н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180809" y="3630070"/>
                  <a:ext cx="498855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В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7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432730" y="3630070"/>
                  <a:ext cx="492443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ru-RU" i="1" dirty="0" smtClean="0">
                      <a:latin typeface="+mn-lt"/>
                    </a:rPr>
                    <a:t> </a:t>
                  </a:r>
                  <a:r>
                    <a:rPr lang="ru-RU" altLang="ru-RU" i="1" dirty="0" smtClean="0">
                      <a:latin typeface="+mn-lt"/>
                    </a:rPr>
                    <a:t>А</a:t>
                  </a:r>
                  <a:endParaRPr lang="ru-RU" altLang="ru-RU" i="1" dirty="0">
                    <a:latin typeface="+mn-lt"/>
                  </a:endParaRP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2096993" y="3555247"/>
                  <a:ext cx="247215" cy="253271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" name="Прямая соединительная линия 30"/>
                <p:cNvCxnSpPr>
                  <a:stCxn id="30" idx="0"/>
                  <a:endCxn id="30" idx="3"/>
                </p:cNvCxnSpPr>
                <p:nvPr/>
              </p:nvCxnSpPr>
              <p:spPr>
                <a:xfrm>
                  <a:off x="2103472" y="1834495"/>
                  <a:ext cx="0" cy="1971151"/>
                </a:xfrm>
                <a:prstGeom prst="line">
                  <a:avLst/>
                </a:prstGeom>
                <a:noFill/>
                <a:ln w="1905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  <p:sp>
              <p:nvSpPr>
                <p:cNvPr id="3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900529" y="1399044"/>
                  <a:ext cx="40588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altLang="ru-RU" i="1" dirty="0" smtClean="0">
                      <a:latin typeface="+mn-lt"/>
                    </a:rPr>
                    <a:t>С</a:t>
                  </a:r>
                  <a:endParaRPr lang="ru-RU" altLang="ru-RU" i="1" dirty="0">
                    <a:latin typeface="+mn-lt"/>
                  </a:endParaRPr>
                </a:p>
              </p:txBody>
            </p: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1460122" y="2711209"/>
                  <a:ext cx="121561" cy="131826"/>
                </a:xfrm>
                <a:prstGeom prst="line">
                  <a:avLst/>
                </a:prstGeom>
                <a:noFill/>
                <a:ln w="38100"/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2641370" y="2711209"/>
                <a:ext cx="121561" cy="131826"/>
              </a:xfrm>
              <a:prstGeom prst="line">
                <a:avLst/>
              </a:prstGeom>
              <a:noFill/>
              <a:ln w="38100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H="1">
                <a:off x="1491708" y="3707319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728849" y="3709175"/>
                <a:ext cx="578" cy="199358"/>
              </a:xfrm>
              <a:prstGeom prst="line">
                <a:avLst/>
              </a:prstGeom>
              <a:noFill/>
              <a:ln w="98425" cmpd="dbl"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</p:cxnSp>
        </p:grp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2175292" y="3532241"/>
              <a:ext cx="4667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930411" y="3533143"/>
              <a:ext cx="4667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2395784" y="2220221"/>
              <a:ext cx="6399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2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592799" y="2220613"/>
              <a:ext cx="6399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dirty="0" smtClean="0">
                  <a:latin typeface="+mn-lt"/>
                </a:rPr>
                <a:t> </a:t>
              </a:r>
              <a:r>
                <a:rPr lang="ru-RU" altLang="ru-RU" dirty="0" smtClean="0">
                  <a:latin typeface="+mn-lt"/>
                </a:rPr>
                <a:t>2</a:t>
              </a:r>
              <a:r>
                <a:rPr lang="ru-RU" altLang="ru-RU" i="1" dirty="0" smtClean="0">
                  <a:latin typeface="+mn-lt"/>
                </a:rPr>
                <a:t>х</a:t>
              </a:r>
              <a:endParaRPr lang="ru-RU" altLang="ru-RU" i="1" dirty="0">
                <a:latin typeface="+mn-lt"/>
              </a:endParaRPr>
            </a:p>
          </p:txBody>
        </p:sp>
      </p:grpSp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386989"/>
              </p:ext>
            </p:extLst>
          </p:nvPr>
        </p:nvGraphicFramePr>
        <p:xfrm>
          <a:off x="3859767" y="3681745"/>
          <a:ext cx="1300163" cy="409575"/>
        </p:xfrm>
        <a:graphic>
          <a:graphicData uri="http://schemas.openxmlformats.org/presentationml/2006/ole">
            <p:oleObj spid="_x0000_s113786" name="Уравнение" r:id="rId8" imgW="647640" imgH="203040" progId="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3714633"/>
              </p:ext>
            </p:extLst>
          </p:nvPr>
        </p:nvGraphicFramePr>
        <p:xfrm>
          <a:off x="3766308" y="4123062"/>
          <a:ext cx="4868863" cy="1076325"/>
        </p:xfrm>
        <a:graphic>
          <a:graphicData uri="http://schemas.openxmlformats.org/presentationml/2006/ole">
            <p:oleObj spid="_x0000_s113787" name="Уравнение" r:id="rId9" imgW="2425680" imgH="533160" progId="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3590323"/>
              </p:ext>
            </p:extLst>
          </p:nvPr>
        </p:nvGraphicFramePr>
        <p:xfrm>
          <a:off x="3766308" y="5214339"/>
          <a:ext cx="1046163" cy="358775"/>
        </p:xfrm>
        <a:graphic>
          <a:graphicData uri="http://schemas.openxmlformats.org/presentationml/2006/ole">
            <p:oleObj spid="_x0000_s113788" name="Уравнение" r:id="rId10" imgW="520560" imgH="177480" progId="">
              <p:embed/>
            </p:oleObj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0" y="1246062"/>
            <a:ext cx="9144000" cy="56119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37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653b8163161a811d18dd27f688c18751523a"/>
</p:tagLst>
</file>

<file path=ppt/theme/theme1.xml><?xml version="1.0" encoding="utf-8"?>
<a:theme xmlns:a="http://schemas.openxmlformats.org/drawingml/2006/main" name="blue_wav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blue_wave</Template>
  <TotalTime>2586</TotalTime>
  <Words>784</Words>
  <Application>Microsoft Office PowerPoint</Application>
  <PresentationFormat>Экран (4:3)</PresentationFormat>
  <Paragraphs>200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blue_wave</vt:lpstr>
      <vt:lpstr>Уравнение</vt:lpstr>
      <vt:lpstr>  Теорема Пифагора Решение заданий №9 и №11 по материалам открытого банка  задач ОГЭ по математике 2016 года http://www.mathgia.ru/or/gia12/Main.html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равенства треугольников</dc:title>
  <dc:creator>User</dc:creator>
  <cp:lastModifiedBy>Анна</cp:lastModifiedBy>
  <cp:revision>266</cp:revision>
  <dcterms:created xsi:type="dcterms:W3CDTF">2014-11-30T09:12:38Z</dcterms:created>
  <dcterms:modified xsi:type="dcterms:W3CDTF">2018-12-01T20:03:33Z</dcterms:modified>
</cp:coreProperties>
</file>