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97" r:id="rId2"/>
    <p:sldId id="300" r:id="rId3"/>
    <p:sldId id="301" r:id="rId4"/>
    <p:sldId id="302" r:id="rId5"/>
    <p:sldId id="303" r:id="rId6"/>
    <p:sldId id="292" r:id="rId7"/>
    <p:sldId id="304" r:id="rId8"/>
    <p:sldId id="305" r:id="rId9"/>
    <p:sldId id="306" r:id="rId10"/>
    <p:sldId id="307" r:id="rId11"/>
    <p:sldId id="312" r:id="rId12"/>
    <p:sldId id="313" r:id="rId13"/>
    <p:sldId id="314" r:id="rId14"/>
    <p:sldId id="315" r:id="rId15"/>
    <p:sldId id="316" r:id="rId16"/>
    <p:sldId id="317" r:id="rId17"/>
    <p:sldId id="33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10">
          <p15:clr>
            <a:srgbClr val="A4A3A4"/>
          </p15:clr>
        </p15:guide>
        <p15:guide id="2" pos="32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2D050"/>
    <a:srgbClr val="D14B5B"/>
    <a:srgbClr val="EECF12"/>
    <a:srgbClr val="F07F09"/>
    <a:srgbClr val="D96B77"/>
    <a:srgbClr val="FFC000"/>
    <a:srgbClr val="FF7C80"/>
    <a:srgbClr val="9999FF"/>
    <a:srgbClr val="00B0F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8736" autoAdjust="0"/>
  </p:normalViewPr>
  <p:slideViewPr>
    <p:cSldViewPr snapToGrid="0" showGuides="1">
      <p:cViewPr varScale="1">
        <p:scale>
          <a:sx n="75" d="100"/>
          <a:sy n="75" d="100"/>
        </p:scale>
        <p:origin x="-1380" y="-90"/>
      </p:cViewPr>
      <p:guideLst>
        <p:guide orient="horz" pos="510"/>
        <p:guide pos="32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1.wmf"/><Relationship Id="rId5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5760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ege.ru/or/ege/Mai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mathege.ru/or/ege/Ma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0" y="1199742"/>
            <a:ext cx="9144000" cy="3538538"/>
          </a:xfrm>
        </p:spPr>
        <p:txBody>
          <a:bodyPr/>
          <a:lstStyle/>
          <a:p>
            <a:pPr algn="ctr">
              <a:defRPr/>
            </a:pP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Решение  заданий  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60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В3</a:t>
            </a: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площади многоугольников</a:t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материалам открытого банка </a:t>
            </a:r>
            <a:b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2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 ЕГЭ по математике 2013 года</a:t>
            </a:r>
            <a:r>
              <a:rPr lang="en-US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http://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mathege.ru/or/ege/Main.html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ru-RU" sz="2800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749" y="6418263"/>
            <a:ext cx="51163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учитель </a:t>
            </a:r>
            <a:r>
              <a:rPr lang="ru-RU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математики </a:t>
            </a:r>
            <a:r>
              <a:rPr 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Е.Ю</a:t>
            </a:r>
            <a:r>
              <a:rPr lang="ru-RU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. Семёнова</a:t>
            </a:r>
            <a:endParaRPr lang="ru-RU" b="1" dirty="0">
              <a:solidFill>
                <a:srgbClr val="00808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792691" y="2709333"/>
          <a:ext cx="34798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</a:tblGrid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5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59362" y="6033562"/>
            <a:ext cx="3675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59363" y="245216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059363" y="3064405"/>
          <a:ext cx="1319212" cy="742950"/>
        </p:xfrm>
        <a:graphic>
          <a:graphicData uri="http://schemas.openxmlformats.org/presentationml/2006/ole">
            <p:oleObj spid="_x0000_s100362" name="Формула" r:id="rId3" imgW="698197" imgH="393529" progId="">
              <p:embed/>
            </p:oleObj>
          </a:graphicData>
        </a:graphic>
      </p:graphicFrame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5059363" y="3864504"/>
          <a:ext cx="2230438" cy="742950"/>
        </p:xfrm>
        <a:graphic>
          <a:graphicData uri="http://schemas.openxmlformats.org/presentationml/2006/ole">
            <p:oleObj spid="_x0000_s100363" name="Формула" r:id="rId4" imgW="1180588" imgH="393529" progId="">
              <p:embed/>
            </p:oleObj>
          </a:graphicData>
        </a:graphic>
      </p:graphicFrame>
      <p:cxnSp>
        <p:nvCxnSpPr>
          <p:cNvPr id="42" name="Прямая соединительная линия 41"/>
          <p:cNvCxnSpPr>
            <a:endCxn id="25" idx="1"/>
          </p:cNvCxnSpPr>
          <p:nvPr/>
        </p:nvCxnSpPr>
        <p:spPr bwMode="auto">
          <a:xfrm flipH="1" flipV="1">
            <a:off x="3922519" y="4175657"/>
            <a:ext cx="1781" cy="363006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Полилиния 24"/>
          <p:cNvSpPr/>
          <p:nvPr/>
        </p:nvSpPr>
        <p:spPr bwMode="auto">
          <a:xfrm>
            <a:off x="1153681" y="3080758"/>
            <a:ext cx="2768838" cy="1457059"/>
          </a:xfrm>
          <a:custGeom>
            <a:avLst/>
            <a:gdLst>
              <a:gd name="connsiteX0" fmla="*/ 2768838 w 2768838"/>
              <a:gd name="connsiteY0" fmla="*/ 0 h 1478423"/>
              <a:gd name="connsiteX1" fmla="*/ 2768838 w 2768838"/>
              <a:gd name="connsiteY1" fmla="*/ 1110953 h 1478423"/>
              <a:gd name="connsiteX2" fmla="*/ 0 w 2768838"/>
              <a:gd name="connsiteY2" fmla="*/ 1478423 h 1478423"/>
              <a:gd name="connsiteX3" fmla="*/ 2768838 w 2768838"/>
              <a:gd name="connsiteY3" fmla="*/ 0 h 147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8838" h="1478423">
                <a:moveTo>
                  <a:pt x="2768838" y="0"/>
                </a:moveTo>
                <a:lnTo>
                  <a:pt x="2768838" y="1110953"/>
                </a:lnTo>
                <a:lnTo>
                  <a:pt x="0" y="1478423"/>
                </a:lnTo>
                <a:lnTo>
                  <a:pt x="2768838" y="0"/>
                </a:lnTo>
                <a:close/>
              </a:path>
            </a:pathLst>
          </a:cu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" name="Правая фигурная скобка 11"/>
          <p:cNvSpPr/>
          <p:nvPr/>
        </p:nvSpPr>
        <p:spPr bwMode="auto">
          <a:xfrm>
            <a:off x="4025068" y="3081943"/>
            <a:ext cx="243149" cy="1088405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 bwMode="auto">
          <a:xfrm rot="5400000">
            <a:off x="2427994" y="3373891"/>
            <a:ext cx="211668" cy="2760291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 bwMode="auto">
          <a:xfrm rot="5400000" flipH="1" flipV="1">
            <a:off x="3717421" y="4332717"/>
            <a:ext cx="213645" cy="213644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4206262" y="338118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08076" y="4841918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039407" y="3087318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2349625" y="4092724"/>
            <a:ext cx="538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Bookman Old Style" pitchFamily="18" charset="0"/>
              </a:rPr>
              <a:t>a</a:t>
            </a:r>
            <a:endParaRPr lang="ru-RU" dirty="0">
              <a:solidFill>
                <a:srgbClr val="0070C0"/>
              </a:solidFill>
            </a:endParaRPr>
          </a:p>
        </p:txBody>
      </p:sp>
      <p:cxnSp>
        <p:nvCxnSpPr>
          <p:cNvPr id="29" name="Прямая соединительная линия 28"/>
          <p:cNvCxnSpPr>
            <a:stCxn id="25" idx="2"/>
          </p:cNvCxnSpPr>
          <p:nvPr/>
        </p:nvCxnSpPr>
        <p:spPr bwMode="auto">
          <a:xfrm>
            <a:off x="1153681" y="4537817"/>
            <a:ext cx="2775382" cy="3227"/>
          </a:xfrm>
          <a:prstGeom prst="line">
            <a:avLst/>
          </a:prstGeom>
          <a:solidFill>
            <a:srgbClr val="FF0000">
              <a:alpha val="50196"/>
            </a:srgb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2" grpId="0" animBg="1"/>
      <p:bldP spid="11" grpId="0" animBg="1"/>
      <p:bldP spid="30" grpId="0" animBg="1"/>
      <p:bldP spid="15" grpId="0"/>
      <p:bldP spid="14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1983" y="965151"/>
            <a:ext cx="750320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6.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ромба,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14938" y="6050655"/>
            <a:ext cx="2008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16.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14938" y="234961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35" name="Полилиния 34"/>
          <p:cNvSpPr/>
          <p:nvPr/>
        </p:nvSpPr>
        <p:spPr bwMode="auto">
          <a:xfrm>
            <a:off x="1222049" y="3332860"/>
            <a:ext cx="2820112" cy="1469876"/>
          </a:xfrm>
          <a:custGeom>
            <a:avLst/>
            <a:gdLst>
              <a:gd name="connsiteX0" fmla="*/ 0 w 2820112"/>
              <a:gd name="connsiteY0" fmla="*/ 717847 h 1469876"/>
              <a:gd name="connsiteX1" fmla="*/ 1410056 w 2820112"/>
              <a:gd name="connsiteY1" fmla="*/ 0 h 1469876"/>
              <a:gd name="connsiteX2" fmla="*/ 2820112 w 2820112"/>
              <a:gd name="connsiteY2" fmla="*/ 726392 h 1469876"/>
              <a:gd name="connsiteX3" fmla="*/ 1410056 w 2820112"/>
              <a:gd name="connsiteY3" fmla="*/ 1469876 h 1469876"/>
              <a:gd name="connsiteX4" fmla="*/ 0 w 2820112"/>
              <a:gd name="connsiteY4" fmla="*/ 717847 h 1469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0112" h="1469876">
                <a:moveTo>
                  <a:pt x="0" y="717847"/>
                </a:moveTo>
                <a:lnTo>
                  <a:pt x="1410056" y="0"/>
                </a:lnTo>
                <a:lnTo>
                  <a:pt x="2820112" y="726392"/>
                </a:lnTo>
                <a:lnTo>
                  <a:pt x="1410056" y="1469876"/>
                </a:lnTo>
                <a:lnTo>
                  <a:pt x="0" y="717847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42" name="Прямая соединительная линия 41"/>
          <p:cNvCxnSpPr>
            <a:stCxn id="35" idx="2"/>
            <a:endCxn id="35" idx="0"/>
          </p:cNvCxnSpPr>
          <p:nvPr/>
        </p:nvCxnSpPr>
        <p:spPr bwMode="auto">
          <a:xfrm flipH="1" flipV="1">
            <a:off x="1222049" y="4050707"/>
            <a:ext cx="2820112" cy="854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Прямая соединительная линия 48"/>
          <p:cNvCxnSpPr>
            <a:stCxn id="35" idx="1"/>
            <a:endCxn id="35" idx="3"/>
          </p:cNvCxnSpPr>
          <p:nvPr/>
        </p:nvCxnSpPr>
        <p:spPr bwMode="auto">
          <a:xfrm>
            <a:off x="2632105" y="3332860"/>
            <a:ext cx="0" cy="1469876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Полилиния 54"/>
          <p:cNvSpPr/>
          <p:nvPr/>
        </p:nvSpPr>
        <p:spPr bwMode="auto">
          <a:xfrm>
            <a:off x="2623559" y="3871245"/>
            <a:ext cx="196553" cy="179462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05480" name="Object 17"/>
          <p:cNvGraphicFramePr>
            <a:graphicFrameLocks noChangeAspect="1"/>
          </p:cNvGraphicFramePr>
          <p:nvPr/>
        </p:nvGraphicFramePr>
        <p:xfrm>
          <a:off x="5214938" y="3072421"/>
          <a:ext cx="1584325" cy="742950"/>
        </p:xfrm>
        <a:graphic>
          <a:graphicData uri="http://schemas.openxmlformats.org/presentationml/2006/ole">
            <p:oleObj spid="_x0000_s105488" name="Формула" r:id="rId3" imgW="837836" imgH="393529" progId="">
              <p:embed/>
            </p:oleObj>
          </a:graphicData>
        </a:graphic>
      </p:graphicFrame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3328988"/>
            <a:ext cx="251694" cy="1459706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Правая фигурная скобка 56"/>
          <p:cNvSpPr/>
          <p:nvPr/>
        </p:nvSpPr>
        <p:spPr bwMode="auto">
          <a:xfrm rot="5400000">
            <a:off x="2502160" y="3544747"/>
            <a:ext cx="248537" cy="279728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39633" y="382220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402080" y="500428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5214938" y="3867150"/>
          <a:ext cx="2136775" cy="742950"/>
        </p:xfrm>
        <a:graphic>
          <a:graphicData uri="http://schemas.openxmlformats.org/presentationml/2006/ole">
            <p:oleObj spid="_x0000_s105489" name="Формула" r:id="rId4" imgW="1129810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5" grpId="0" animBg="1"/>
      <p:bldP spid="56" grpId="0" animBg="1"/>
      <p:bldP spid="57" grpId="0" animBg="1"/>
      <p:bldP spid="58" grpId="0"/>
      <p:bldP spid="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3107" y="1057484"/>
            <a:ext cx="839197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b="1" i="1" dirty="0" smtClean="0">
                <a:solidFill>
                  <a:prstClr val="black"/>
                </a:solidFill>
                <a:latin typeface="Bookman Old Style" pitchFamily="18" charset="0"/>
              </a:rPr>
              <a:t>7.</a:t>
            </a:r>
            <a:r>
              <a:rPr lang="ru-RU" sz="21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четырехугольника, изображенного на клетчатой бумаге с размером клетки 1см×1см. Ответ дайте в квадратных сантиметрах. </a:t>
            </a:r>
            <a:endParaRPr lang="en-US" sz="21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992687" y="5990835"/>
            <a:ext cx="3407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17,5.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2688" y="228979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56845"/>
            <a:ext cx="251694" cy="183184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05450" y="365128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5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4992688" y="4910406"/>
          <a:ext cx="3744912" cy="742950"/>
        </p:xfrm>
        <a:graphic>
          <a:graphicData uri="http://schemas.openxmlformats.org/presentationml/2006/ole">
            <p:oleObj spid="_x0000_s106529" name="Формула" r:id="rId3" imgW="1981200" imgH="393700" progId="">
              <p:embed/>
            </p:oleObj>
          </a:graphicData>
        </a:graphic>
      </p:graphicFrame>
      <p:sp>
        <p:nvSpPr>
          <p:cNvPr id="27" name="Полилиния 26"/>
          <p:cNvSpPr/>
          <p:nvPr/>
        </p:nvSpPr>
        <p:spPr bwMode="auto">
          <a:xfrm>
            <a:off x="1222049" y="2965391"/>
            <a:ext cx="2469734" cy="1837345"/>
          </a:xfrm>
          <a:custGeom>
            <a:avLst/>
            <a:gdLst>
              <a:gd name="connsiteX0" fmla="*/ 0 w 2469734"/>
              <a:gd name="connsiteY0" fmla="*/ 358923 h 1837345"/>
              <a:gd name="connsiteX1" fmla="*/ 1410056 w 2469734"/>
              <a:gd name="connsiteY1" fmla="*/ 0 h 1837345"/>
              <a:gd name="connsiteX2" fmla="*/ 2469734 w 2469734"/>
              <a:gd name="connsiteY2" fmla="*/ 1093861 h 1837345"/>
              <a:gd name="connsiteX3" fmla="*/ 1401510 w 2469734"/>
              <a:gd name="connsiteY3" fmla="*/ 1837345 h 1837345"/>
              <a:gd name="connsiteX4" fmla="*/ 0 w 2469734"/>
              <a:gd name="connsiteY4" fmla="*/ 358923 h 18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734" h="1837345">
                <a:moveTo>
                  <a:pt x="0" y="358923"/>
                </a:moveTo>
                <a:lnTo>
                  <a:pt x="1410056" y="0"/>
                </a:lnTo>
                <a:lnTo>
                  <a:pt x="2469734" y="1093861"/>
                </a:lnTo>
                <a:lnTo>
                  <a:pt x="1401510" y="1837345"/>
                </a:lnTo>
                <a:lnTo>
                  <a:pt x="0" y="358923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6" name="Полилиния 45"/>
          <p:cNvSpPr/>
          <p:nvPr/>
        </p:nvSpPr>
        <p:spPr bwMode="auto">
          <a:xfrm>
            <a:off x="1216818" y="2952750"/>
            <a:ext cx="1412081" cy="1852613"/>
          </a:xfrm>
          <a:custGeom>
            <a:avLst/>
            <a:gdLst>
              <a:gd name="connsiteX0" fmla="*/ 0 w 1410056"/>
              <a:gd name="connsiteY0" fmla="*/ 367469 h 1828800"/>
              <a:gd name="connsiteX1" fmla="*/ 1410056 w 1410056"/>
              <a:gd name="connsiteY1" fmla="*/ 0 h 1828800"/>
              <a:gd name="connsiteX2" fmla="*/ 1401510 w 1410056"/>
              <a:gd name="connsiteY2" fmla="*/ 1828800 h 1828800"/>
              <a:gd name="connsiteX3" fmla="*/ 0 w 1410056"/>
              <a:gd name="connsiteY3" fmla="*/ 367469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0056" h="1828800">
                <a:moveTo>
                  <a:pt x="0" y="367469"/>
                </a:moveTo>
                <a:lnTo>
                  <a:pt x="1410056" y="0"/>
                </a:lnTo>
                <a:cubicBezTo>
                  <a:pt x="1407207" y="609600"/>
                  <a:pt x="1404359" y="1219200"/>
                  <a:pt x="1401510" y="1828800"/>
                </a:cubicBezTo>
                <a:lnTo>
                  <a:pt x="0" y="367469"/>
                </a:lnTo>
                <a:close/>
              </a:path>
            </a:pathLst>
          </a:cu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endCxn id="27" idx="0"/>
          </p:cNvCxnSpPr>
          <p:nvPr/>
        </p:nvCxnSpPr>
        <p:spPr bwMode="auto">
          <a:xfrm flipH="1">
            <a:off x="1222049" y="3324314"/>
            <a:ext cx="1401510" cy="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Прямоугольник 44"/>
          <p:cNvSpPr/>
          <p:nvPr/>
        </p:nvSpPr>
        <p:spPr>
          <a:xfrm>
            <a:off x="1813440" y="3247610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4</a:t>
            </a:r>
            <a:endParaRPr lang="ru-RU" b="1" dirty="0"/>
          </a:p>
        </p:txBody>
      </p:sp>
      <p:sp>
        <p:nvSpPr>
          <p:cNvPr id="47" name="Полилиния 46"/>
          <p:cNvSpPr/>
          <p:nvPr/>
        </p:nvSpPr>
        <p:spPr bwMode="auto">
          <a:xfrm>
            <a:off x="2631281" y="2955131"/>
            <a:ext cx="1069048" cy="1845469"/>
          </a:xfrm>
          <a:custGeom>
            <a:avLst/>
            <a:gdLst>
              <a:gd name="connsiteX0" fmla="*/ 0 w 1059678"/>
              <a:gd name="connsiteY0" fmla="*/ 0 h 1845891"/>
              <a:gd name="connsiteX1" fmla="*/ 1059678 w 1059678"/>
              <a:gd name="connsiteY1" fmla="*/ 1102407 h 1845891"/>
              <a:gd name="connsiteX2" fmla="*/ 0 w 1059678"/>
              <a:gd name="connsiteY2" fmla="*/ 1845891 h 1845891"/>
              <a:gd name="connsiteX3" fmla="*/ 0 w 1059678"/>
              <a:gd name="connsiteY3" fmla="*/ 0 h 1845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9678" h="1845891">
                <a:moveTo>
                  <a:pt x="0" y="0"/>
                </a:moveTo>
                <a:lnTo>
                  <a:pt x="1059678" y="1102407"/>
                </a:lnTo>
                <a:lnTo>
                  <a:pt x="0" y="184589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>
            <a:stCxn id="27" idx="1"/>
            <a:endCxn id="27" idx="3"/>
          </p:cNvCxnSpPr>
          <p:nvPr/>
        </p:nvCxnSpPr>
        <p:spPr bwMode="auto">
          <a:xfrm flipH="1">
            <a:off x="2623559" y="2965391"/>
            <a:ext cx="8546" cy="183734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Прямая соединительная линия 36"/>
          <p:cNvCxnSpPr>
            <a:stCxn id="27" idx="2"/>
          </p:cNvCxnSpPr>
          <p:nvPr/>
        </p:nvCxnSpPr>
        <p:spPr bwMode="auto">
          <a:xfrm flipH="1">
            <a:off x="2632105" y="4059252"/>
            <a:ext cx="1059678" cy="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Полилиния 54"/>
          <p:cNvSpPr/>
          <p:nvPr/>
        </p:nvSpPr>
        <p:spPr bwMode="auto">
          <a:xfrm>
            <a:off x="2632104" y="3862388"/>
            <a:ext cx="196553" cy="192881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Полилиния 42"/>
          <p:cNvSpPr/>
          <p:nvPr/>
        </p:nvSpPr>
        <p:spPr bwMode="auto">
          <a:xfrm rot="5400000" flipV="1">
            <a:off x="2436686" y="3325450"/>
            <a:ext cx="191436" cy="179462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941484" y="3667125"/>
            <a:ext cx="394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3</a:t>
            </a:r>
            <a:endParaRPr lang="ru-RU" b="1" dirty="0"/>
          </a:p>
        </p:txBody>
      </p:sp>
      <p:graphicFrame>
        <p:nvGraphicFramePr>
          <p:cNvPr id="106502" name="Object 17"/>
          <p:cNvGraphicFramePr>
            <a:graphicFrameLocks noChangeAspect="1"/>
          </p:cNvGraphicFramePr>
          <p:nvPr/>
        </p:nvGraphicFramePr>
        <p:xfrm>
          <a:off x="4992688" y="3346080"/>
          <a:ext cx="1533525" cy="742950"/>
        </p:xfrm>
        <a:graphic>
          <a:graphicData uri="http://schemas.openxmlformats.org/presentationml/2006/ole">
            <p:oleObj spid="_x0000_s106530" name="Формула" r:id="rId4" imgW="812447" imgH="393529" progId="">
              <p:embed/>
            </p:oleObj>
          </a:graphicData>
        </a:graphic>
      </p:graphicFrame>
      <p:graphicFrame>
        <p:nvGraphicFramePr>
          <p:cNvPr id="106503" name="Object 17"/>
          <p:cNvGraphicFramePr>
            <a:graphicFrameLocks noChangeAspect="1"/>
          </p:cNvGraphicFramePr>
          <p:nvPr/>
        </p:nvGraphicFramePr>
        <p:xfrm>
          <a:off x="4992688" y="2790618"/>
          <a:ext cx="527050" cy="333375"/>
        </p:xfrm>
        <a:graphic>
          <a:graphicData uri="http://schemas.openxmlformats.org/presentationml/2006/ole">
            <p:oleObj spid="_x0000_s106531" name="Формула" r:id="rId5" imgW="279158" imgH="177646" progId="">
              <p:embed/>
            </p:oleObj>
          </a:graphicData>
        </a:graphic>
      </p:graphicFrame>
      <p:graphicFrame>
        <p:nvGraphicFramePr>
          <p:cNvPr id="106504" name="Object 6"/>
          <p:cNvGraphicFramePr>
            <a:graphicFrameLocks noChangeAspect="1"/>
          </p:cNvGraphicFramePr>
          <p:nvPr/>
        </p:nvGraphicFramePr>
        <p:xfrm>
          <a:off x="5514783" y="2764476"/>
          <a:ext cx="693737" cy="454025"/>
        </p:xfrm>
        <a:graphic>
          <a:graphicData uri="http://schemas.openxmlformats.org/presentationml/2006/ole">
            <p:oleObj spid="_x0000_s106532" name="Формула" r:id="rId6" imgW="368300" imgH="241300" progId="">
              <p:embed/>
            </p:oleObj>
          </a:graphicData>
        </a:graphic>
      </p:graphicFrame>
      <p:graphicFrame>
        <p:nvGraphicFramePr>
          <p:cNvPr id="106505" name="Object 7"/>
          <p:cNvGraphicFramePr>
            <a:graphicFrameLocks noChangeAspect="1"/>
          </p:cNvGraphicFramePr>
          <p:nvPr/>
        </p:nvGraphicFramePr>
        <p:xfrm>
          <a:off x="6206828" y="2764476"/>
          <a:ext cx="457200" cy="454025"/>
        </p:xfrm>
        <a:graphic>
          <a:graphicData uri="http://schemas.openxmlformats.org/presentationml/2006/ole">
            <p:oleObj spid="_x0000_s106533" name="Формула" r:id="rId7" imgW="241195" imgH="241195" progId="">
              <p:embed/>
            </p:oleObj>
          </a:graphicData>
        </a:graphic>
      </p:graphicFrame>
      <p:graphicFrame>
        <p:nvGraphicFramePr>
          <p:cNvPr id="106506" name="Object 17"/>
          <p:cNvGraphicFramePr>
            <a:graphicFrameLocks noChangeAspect="1"/>
          </p:cNvGraphicFramePr>
          <p:nvPr/>
        </p:nvGraphicFramePr>
        <p:xfrm>
          <a:off x="4992688" y="4131788"/>
          <a:ext cx="2062163" cy="730769"/>
        </p:xfrm>
        <a:graphic>
          <a:graphicData uri="http://schemas.openxmlformats.org/presentationml/2006/ole">
            <p:oleObj spid="_x0000_s106534" name="Формула" r:id="rId8" imgW="1091726" imgH="393529" progId="">
              <p:embed/>
            </p:oleObj>
          </a:graphicData>
        </a:graphic>
      </p:graphicFrame>
      <p:graphicFrame>
        <p:nvGraphicFramePr>
          <p:cNvPr id="106507" name="Object 17"/>
          <p:cNvGraphicFramePr>
            <a:graphicFrameLocks noChangeAspect="1"/>
          </p:cNvGraphicFramePr>
          <p:nvPr/>
        </p:nvGraphicFramePr>
        <p:xfrm>
          <a:off x="6522207" y="3354655"/>
          <a:ext cx="790575" cy="742950"/>
        </p:xfrm>
        <a:graphic>
          <a:graphicData uri="http://schemas.openxmlformats.org/presentationml/2006/ole">
            <p:oleObj spid="_x0000_s106535" name="Формула" r:id="rId9" imgW="418918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8" grpId="0"/>
      <p:bldP spid="46" grpId="0" animBg="1"/>
      <p:bldP spid="45" grpId="0" autoUpdateAnimBg="0"/>
      <p:bldP spid="47" grpId="0" animBg="1"/>
      <p:bldP spid="55" grpId="0" animBg="1"/>
      <p:bldP spid="43" grpId="0" animBg="1"/>
      <p:bldP spid="4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1652" y="1050925"/>
            <a:ext cx="834924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100" b="1" i="1" dirty="0" smtClean="0">
                <a:solidFill>
                  <a:prstClr val="black"/>
                </a:solidFill>
                <a:latin typeface="Bookman Old Style" pitchFamily="18" charset="0"/>
              </a:rPr>
              <a:t>8.</a:t>
            </a:r>
            <a:r>
              <a:rPr lang="ru-RU" sz="21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четырехугольника, изображенного на клетчатой бумаге с размером клетки 1см×1см. Ответ дайте в квадратных сантиметрах. </a:t>
            </a:r>
            <a:endParaRPr lang="en-US" sz="21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992687" y="5990835"/>
            <a:ext cx="3407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8.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2688" y="228979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64655"/>
            <a:ext cx="251694" cy="2188457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05451" y="3796568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6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4992688" y="4875955"/>
          <a:ext cx="2617788" cy="742950"/>
        </p:xfrm>
        <a:graphic>
          <a:graphicData uri="http://schemas.openxmlformats.org/presentationml/2006/ole">
            <p:oleObj spid="_x0000_s107550" name="Формула" r:id="rId3" imgW="1384300" imgH="393700" progId="">
              <p:embed/>
            </p:oleObj>
          </a:graphicData>
        </a:graphic>
      </p:graphicFrame>
      <p:graphicFrame>
        <p:nvGraphicFramePr>
          <p:cNvPr id="106502" name="Object 17"/>
          <p:cNvGraphicFramePr>
            <a:graphicFrameLocks noChangeAspect="1"/>
          </p:cNvGraphicFramePr>
          <p:nvPr/>
        </p:nvGraphicFramePr>
        <p:xfrm>
          <a:off x="4992688" y="3337904"/>
          <a:ext cx="1509713" cy="742950"/>
        </p:xfrm>
        <a:graphic>
          <a:graphicData uri="http://schemas.openxmlformats.org/presentationml/2006/ole">
            <p:oleObj spid="_x0000_s107551" name="Формула" r:id="rId4" imgW="799753" imgH="393529" progId="">
              <p:embed/>
            </p:oleObj>
          </a:graphicData>
        </a:graphic>
      </p:graphicFrame>
      <p:graphicFrame>
        <p:nvGraphicFramePr>
          <p:cNvPr id="106503" name="Object 17"/>
          <p:cNvGraphicFramePr>
            <a:graphicFrameLocks noChangeAspect="1"/>
          </p:cNvGraphicFramePr>
          <p:nvPr/>
        </p:nvGraphicFramePr>
        <p:xfrm>
          <a:off x="4992688" y="2790618"/>
          <a:ext cx="527050" cy="333375"/>
        </p:xfrm>
        <a:graphic>
          <a:graphicData uri="http://schemas.openxmlformats.org/presentationml/2006/ole">
            <p:oleObj spid="_x0000_s107552" name="Формула" r:id="rId5" imgW="279158" imgH="177646" progId="">
              <p:embed/>
            </p:oleObj>
          </a:graphicData>
        </a:graphic>
      </p:graphicFrame>
      <p:graphicFrame>
        <p:nvGraphicFramePr>
          <p:cNvPr id="106504" name="Object 6"/>
          <p:cNvGraphicFramePr>
            <a:graphicFrameLocks noChangeAspect="1"/>
          </p:cNvGraphicFramePr>
          <p:nvPr/>
        </p:nvGraphicFramePr>
        <p:xfrm>
          <a:off x="5514783" y="2764476"/>
          <a:ext cx="693737" cy="454025"/>
        </p:xfrm>
        <a:graphic>
          <a:graphicData uri="http://schemas.openxmlformats.org/presentationml/2006/ole">
            <p:oleObj spid="_x0000_s107553" name="Формула" r:id="rId6" imgW="368300" imgH="241300" progId="">
              <p:embed/>
            </p:oleObj>
          </a:graphicData>
        </a:graphic>
      </p:graphicFrame>
      <p:graphicFrame>
        <p:nvGraphicFramePr>
          <p:cNvPr id="106505" name="Object 7"/>
          <p:cNvGraphicFramePr>
            <a:graphicFrameLocks noChangeAspect="1"/>
          </p:cNvGraphicFramePr>
          <p:nvPr/>
        </p:nvGraphicFramePr>
        <p:xfrm>
          <a:off x="6206828" y="2764476"/>
          <a:ext cx="457200" cy="454025"/>
        </p:xfrm>
        <a:graphic>
          <a:graphicData uri="http://schemas.openxmlformats.org/presentationml/2006/ole">
            <p:oleObj spid="_x0000_s107554" name="Формула" r:id="rId7" imgW="241195" imgH="241195" progId="">
              <p:embed/>
            </p:oleObj>
          </a:graphicData>
        </a:graphic>
      </p:graphicFrame>
      <p:graphicFrame>
        <p:nvGraphicFramePr>
          <p:cNvPr id="106506" name="Object 17"/>
          <p:cNvGraphicFramePr>
            <a:graphicFrameLocks noChangeAspect="1"/>
          </p:cNvGraphicFramePr>
          <p:nvPr/>
        </p:nvGraphicFramePr>
        <p:xfrm>
          <a:off x="4992688" y="4114696"/>
          <a:ext cx="2062163" cy="730769"/>
        </p:xfrm>
        <a:graphic>
          <a:graphicData uri="http://schemas.openxmlformats.org/presentationml/2006/ole">
            <p:oleObj spid="_x0000_s107555" name="Формула" r:id="rId8" imgW="1091726" imgH="393529" progId="">
              <p:embed/>
            </p:oleObj>
          </a:graphicData>
        </a:graphic>
      </p:graphicFrame>
      <p:graphicFrame>
        <p:nvGraphicFramePr>
          <p:cNvPr id="106507" name="Object 17"/>
          <p:cNvGraphicFramePr>
            <a:graphicFrameLocks noChangeAspect="1"/>
          </p:cNvGraphicFramePr>
          <p:nvPr/>
        </p:nvGraphicFramePr>
        <p:xfrm>
          <a:off x="6522207" y="3354655"/>
          <a:ext cx="790575" cy="742950"/>
        </p:xfrm>
        <a:graphic>
          <a:graphicData uri="http://schemas.openxmlformats.org/presentationml/2006/ole">
            <p:oleObj spid="_x0000_s107556" name="Формула" r:id="rId9" imgW="418918" imgH="393529" progId="">
              <p:embed/>
            </p:oleObj>
          </a:graphicData>
        </a:graphic>
      </p:graphicFrame>
      <p:sp>
        <p:nvSpPr>
          <p:cNvPr id="35" name="Полилиния 34"/>
          <p:cNvSpPr/>
          <p:nvPr/>
        </p:nvSpPr>
        <p:spPr bwMode="auto">
          <a:xfrm>
            <a:off x="1231106" y="2962276"/>
            <a:ext cx="2786063" cy="2193130"/>
          </a:xfrm>
          <a:custGeom>
            <a:avLst/>
            <a:gdLst>
              <a:gd name="connsiteX0" fmla="*/ 0 w 2820112"/>
              <a:gd name="connsiteY0" fmla="*/ 0 h 2196269"/>
              <a:gd name="connsiteX1" fmla="*/ 1418602 w 2820112"/>
              <a:gd name="connsiteY1" fmla="*/ 2196269 h 2196269"/>
              <a:gd name="connsiteX2" fmla="*/ 2820112 w 2820112"/>
              <a:gd name="connsiteY2" fmla="*/ 8545 h 2196269"/>
              <a:gd name="connsiteX3" fmla="*/ 1410056 w 2820112"/>
              <a:gd name="connsiteY3" fmla="*/ 1461330 h 2196269"/>
              <a:gd name="connsiteX4" fmla="*/ 0 w 2820112"/>
              <a:gd name="connsiteY4" fmla="*/ 0 h 219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0112" h="2196269">
                <a:moveTo>
                  <a:pt x="0" y="0"/>
                </a:moveTo>
                <a:lnTo>
                  <a:pt x="1418602" y="2196269"/>
                </a:lnTo>
                <a:lnTo>
                  <a:pt x="2820112" y="8545"/>
                </a:lnTo>
                <a:lnTo>
                  <a:pt x="1410056" y="1461330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41" name="Полилиния 40"/>
          <p:cNvSpPr/>
          <p:nvPr/>
        </p:nvSpPr>
        <p:spPr bwMode="auto">
          <a:xfrm>
            <a:off x="1222051" y="2961296"/>
            <a:ext cx="2811566" cy="2200275"/>
          </a:xfrm>
          <a:custGeom>
            <a:avLst/>
            <a:gdLst>
              <a:gd name="connsiteX0" fmla="*/ 0 w 2811566"/>
              <a:gd name="connsiteY0" fmla="*/ 0 h 2196269"/>
              <a:gd name="connsiteX1" fmla="*/ 1410056 w 2811566"/>
              <a:gd name="connsiteY1" fmla="*/ 2196269 h 2196269"/>
              <a:gd name="connsiteX2" fmla="*/ 2811566 w 2811566"/>
              <a:gd name="connsiteY2" fmla="*/ 0 h 2196269"/>
              <a:gd name="connsiteX3" fmla="*/ 0 w 2811566"/>
              <a:gd name="connsiteY3" fmla="*/ 0 h 219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1566" h="2196269">
                <a:moveTo>
                  <a:pt x="0" y="0"/>
                </a:moveTo>
                <a:lnTo>
                  <a:pt x="1410056" y="2196269"/>
                </a:lnTo>
                <a:lnTo>
                  <a:pt x="281156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8" name="Полилиния 47"/>
          <p:cNvSpPr/>
          <p:nvPr/>
        </p:nvSpPr>
        <p:spPr bwMode="auto">
          <a:xfrm>
            <a:off x="1228725" y="2962275"/>
            <a:ext cx="2802731" cy="1472992"/>
          </a:xfrm>
          <a:custGeom>
            <a:avLst/>
            <a:gdLst>
              <a:gd name="connsiteX0" fmla="*/ 0 w 2811566"/>
              <a:gd name="connsiteY0" fmla="*/ 0 h 1469876"/>
              <a:gd name="connsiteX1" fmla="*/ 1401510 w 2811566"/>
              <a:gd name="connsiteY1" fmla="*/ 1469876 h 1469876"/>
              <a:gd name="connsiteX2" fmla="*/ 2811566 w 2811566"/>
              <a:gd name="connsiteY2" fmla="*/ 0 h 1469876"/>
              <a:gd name="connsiteX3" fmla="*/ 0 w 2811566"/>
              <a:gd name="connsiteY3" fmla="*/ 0 h 1469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1566" h="1469876">
                <a:moveTo>
                  <a:pt x="0" y="0"/>
                </a:moveTo>
                <a:lnTo>
                  <a:pt x="1401510" y="1469876"/>
                </a:lnTo>
                <a:lnTo>
                  <a:pt x="281156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cxnSp>
        <p:nvCxnSpPr>
          <p:cNvPr id="42" name="Прямая соединительная линия 41"/>
          <p:cNvCxnSpPr>
            <a:stCxn id="35" idx="2"/>
            <a:endCxn id="35" idx="0"/>
          </p:cNvCxnSpPr>
          <p:nvPr/>
        </p:nvCxnSpPr>
        <p:spPr bwMode="auto">
          <a:xfrm flipH="1" flipV="1">
            <a:off x="1231106" y="2962276"/>
            <a:ext cx="2786063" cy="8533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Прямая соединительная линия 48"/>
          <p:cNvCxnSpPr>
            <a:endCxn id="35" idx="1"/>
          </p:cNvCxnSpPr>
          <p:nvPr/>
        </p:nvCxnSpPr>
        <p:spPr bwMode="auto">
          <a:xfrm>
            <a:off x="2632105" y="2965391"/>
            <a:ext cx="475" cy="219001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Полилиния 42"/>
          <p:cNvSpPr/>
          <p:nvPr/>
        </p:nvSpPr>
        <p:spPr bwMode="auto">
          <a:xfrm rot="5400000" flipV="1">
            <a:off x="2436687" y="2975072"/>
            <a:ext cx="191436" cy="179462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582561" y="3368022"/>
            <a:ext cx="394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Bookman Old Style" pitchFamily="18" charset="0"/>
              </a:rPr>
              <a:t>4</a:t>
            </a:r>
            <a:endParaRPr lang="ru-RU" b="1" dirty="0"/>
          </a:p>
        </p:txBody>
      </p:sp>
      <p:sp>
        <p:nvSpPr>
          <p:cNvPr id="61" name="Правая фигурная скобка 60"/>
          <p:cNvSpPr/>
          <p:nvPr/>
        </p:nvSpPr>
        <p:spPr bwMode="auto">
          <a:xfrm rot="16200000" flipV="1">
            <a:off x="2525191" y="1379529"/>
            <a:ext cx="211668" cy="280086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 rot="10800000" flipV="1">
            <a:off x="2410627" y="2264635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6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0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06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8" grpId="0"/>
      <p:bldP spid="41" grpId="0" animBg="1"/>
      <p:bldP spid="48" grpId="0" animBg="1"/>
      <p:bldP spid="43" grpId="0" animBg="1"/>
      <p:bldP spid="44" grpId="0" autoUpdateAnimBg="0"/>
      <p:bldP spid="61" grpId="0" animBg="1"/>
      <p:bldP spid="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4202" y="1050925"/>
            <a:ext cx="809286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9.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трапеции, изображенной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992688" y="6033564"/>
            <a:ext cx="2008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30.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92688" y="231542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graphicFrame>
        <p:nvGraphicFramePr>
          <p:cNvPr id="105480" name="Object 17"/>
          <p:cNvGraphicFramePr>
            <a:graphicFrameLocks noChangeAspect="1"/>
          </p:cNvGraphicFramePr>
          <p:nvPr/>
        </p:nvGraphicFramePr>
        <p:xfrm>
          <a:off x="4992688" y="2986355"/>
          <a:ext cx="1657350" cy="742950"/>
        </p:xfrm>
        <a:graphic>
          <a:graphicData uri="http://schemas.openxmlformats.org/presentationml/2006/ole">
            <p:oleObj spid="_x0000_s108554" name="Формула" r:id="rId3" imgW="875920" imgH="393529" progId="">
              <p:embed/>
            </p:oleObj>
          </a:graphicData>
        </a:graphic>
      </p:graphicFrame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67037"/>
            <a:ext cx="251694" cy="1821656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Правая фигурная скобка 56"/>
          <p:cNvSpPr/>
          <p:nvPr/>
        </p:nvSpPr>
        <p:spPr bwMode="auto">
          <a:xfrm rot="5400000">
            <a:off x="2859682" y="4283896"/>
            <a:ext cx="248537" cy="1404448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22541" y="365128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5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743912" y="5089747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4992688" y="3850059"/>
          <a:ext cx="2305050" cy="742950"/>
        </p:xfrm>
        <a:graphic>
          <a:graphicData uri="http://schemas.openxmlformats.org/presentationml/2006/ole">
            <p:oleObj spid="_x0000_s108555" name="Формула" r:id="rId4" imgW="1218671" imgH="393529" progId="">
              <p:embed/>
            </p:oleObj>
          </a:graphicData>
        </a:graphic>
      </p:graphicFrame>
      <p:sp>
        <p:nvSpPr>
          <p:cNvPr id="27" name="Полилиния 26"/>
          <p:cNvSpPr/>
          <p:nvPr/>
        </p:nvSpPr>
        <p:spPr bwMode="auto">
          <a:xfrm>
            <a:off x="1233487" y="2969420"/>
            <a:ext cx="2800351" cy="1816893"/>
          </a:xfrm>
          <a:custGeom>
            <a:avLst/>
            <a:gdLst>
              <a:gd name="connsiteX0" fmla="*/ 0 w 2820112"/>
              <a:gd name="connsiteY0" fmla="*/ 0 h 1845891"/>
              <a:gd name="connsiteX1" fmla="*/ 2820112 w 2820112"/>
              <a:gd name="connsiteY1" fmla="*/ 0 h 1845891"/>
              <a:gd name="connsiteX2" fmla="*/ 2469734 w 2820112"/>
              <a:gd name="connsiteY2" fmla="*/ 1845891 h 1845891"/>
              <a:gd name="connsiteX3" fmla="*/ 1068224 w 2820112"/>
              <a:gd name="connsiteY3" fmla="*/ 1845891 h 1845891"/>
              <a:gd name="connsiteX4" fmla="*/ 0 w 2820112"/>
              <a:gd name="connsiteY4" fmla="*/ 0 h 1845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20112" h="1845891">
                <a:moveTo>
                  <a:pt x="0" y="0"/>
                </a:moveTo>
                <a:lnTo>
                  <a:pt x="2820112" y="0"/>
                </a:lnTo>
                <a:lnTo>
                  <a:pt x="2469734" y="1845891"/>
                </a:lnTo>
                <a:lnTo>
                  <a:pt x="1068224" y="1845891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cxnSp>
        <p:nvCxnSpPr>
          <p:cNvPr id="49" name="Прямая соединительная линия 48"/>
          <p:cNvCxnSpPr>
            <a:endCxn id="27" idx="3"/>
          </p:cNvCxnSpPr>
          <p:nvPr/>
        </p:nvCxnSpPr>
        <p:spPr bwMode="auto">
          <a:xfrm>
            <a:off x="2281727" y="2967773"/>
            <a:ext cx="12499" cy="181854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Правая фигурная скобка 31"/>
          <p:cNvSpPr/>
          <p:nvPr/>
        </p:nvSpPr>
        <p:spPr bwMode="auto">
          <a:xfrm rot="16200000" flipV="1">
            <a:off x="2525191" y="1379529"/>
            <a:ext cx="211668" cy="280086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0800000" flipV="1">
            <a:off x="2410627" y="2264635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5" name="Полилиния 54"/>
          <p:cNvSpPr/>
          <p:nvPr/>
        </p:nvSpPr>
        <p:spPr bwMode="auto">
          <a:xfrm flipH="1" flipV="1">
            <a:off x="2093720" y="2973936"/>
            <a:ext cx="196553" cy="179462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7" grpId="0" animBg="1"/>
      <p:bldP spid="58" grpId="0"/>
      <p:bldP spid="59" grpId="0"/>
      <p:bldP spid="32" grpId="0" animBg="1"/>
      <p:bldP spid="33" grpId="0"/>
      <p:bldP spid="5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1" name="Полилиния 40"/>
          <p:cNvSpPr/>
          <p:nvPr/>
        </p:nvSpPr>
        <p:spPr bwMode="auto">
          <a:xfrm>
            <a:off x="1233487" y="2962276"/>
            <a:ext cx="2809875" cy="2557462"/>
          </a:xfrm>
          <a:custGeom>
            <a:avLst/>
            <a:gdLst>
              <a:gd name="connsiteX0" fmla="*/ 0 w 2809875"/>
              <a:gd name="connsiteY0" fmla="*/ 361950 h 2557462"/>
              <a:gd name="connsiteX1" fmla="*/ 2809875 w 2809875"/>
              <a:gd name="connsiteY1" fmla="*/ 0 h 2557462"/>
              <a:gd name="connsiteX2" fmla="*/ 2805113 w 2809875"/>
              <a:gd name="connsiteY2" fmla="*/ 2557462 h 2557462"/>
              <a:gd name="connsiteX3" fmla="*/ 0 w 2809875"/>
              <a:gd name="connsiteY3" fmla="*/ 1090612 h 2557462"/>
              <a:gd name="connsiteX4" fmla="*/ 0 w 2809875"/>
              <a:gd name="connsiteY4" fmla="*/ 361950 h 255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9875" h="2557462">
                <a:moveTo>
                  <a:pt x="0" y="361950"/>
                </a:moveTo>
                <a:lnTo>
                  <a:pt x="2809875" y="0"/>
                </a:lnTo>
                <a:cubicBezTo>
                  <a:pt x="2808288" y="852487"/>
                  <a:pt x="2806700" y="1704975"/>
                  <a:pt x="2805113" y="2557462"/>
                </a:cubicBezTo>
                <a:lnTo>
                  <a:pt x="0" y="1090612"/>
                </a:lnTo>
                <a:lnTo>
                  <a:pt x="0" y="36195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283200" y="6007927"/>
            <a:ext cx="2008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36.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83200" y="228979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graphicFrame>
        <p:nvGraphicFramePr>
          <p:cNvPr id="105480" name="Object 17"/>
          <p:cNvGraphicFramePr>
            <a:graphicFrameLocks noChangeAspect="1"/>
          </p:cNvGraphicFramePr>
          <p:nvPr/>
        </p:nvGraphicFramePr>
        <p:xfrm>
          <a:off x="5283200" y="2960718"/>
          <a:ext cx="1657350" cy="742950"/>
        </p:xfrm>
        <a:graphic>
          <a:graphicData uri="http://schemas.openxmlformats.org/presentationml/2006/ole">
            <p:oleObj spid="_x0000_s109578" name="Формула" r:id="rId3" imgW="875920" imgH="393529" progId="">
              <p:embed/>
            </p:oleObj>
          </a:graphicData>
        </a:graphic>
      </p:graphicFrame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67035"/>
            <a:ext cx="251694" cy="254793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Правая фигурная скобка 56"/>
          <p:cNvSpPr/>
          <p:nvPr/>
        </p:nvSpPr>
        <p:spPr bwMode="auto">
          <a:xfrm rot="10800000">
            <a:off x="931491" y="3331368"/>
            <a:ext cx="202648" cy="72390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296903" y="398457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7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29150" y="345413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2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5283200" y="3824422"/>
          <a:ext cx="2305050" cy="742950"/>
        </p:xfrm>
        <a:graphic>
          <a:graphicData uri="http://schemas.openxmlformats.org/presentationml/2006/ole">
            <p:oleObj spid="_x0000_s109579" name="Формула" r:id="rId4" imgW="1218671" imgH="393529" progId="">
              <p:embed/>
            </p:oleObj>
          </a:graphicData>
        </a:graphic>
      </p:graphicFrame>
      <p:sp>
        <p:nvSpPr>
          <p:cNvPr id="32" name="Правая фигурная скобка 31"/>
          <p:cNvSpPr/>
          <p:nvPr/>
        </p:nvSpPr>
        <p:spPr bwMode="auto">
          <a:xfrm rot="16200000" flipV="1">
            <a:off x="2525191" y="1379529"/>
            <a:ext cx="211668" cy="280086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0800000" flipV="1">
            <a:off x="2410627" y="2264635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49" name="Прямая соединительная линия 48"/>
          <p:cNvCxnSpPr>
            <a:stCxn id="41" idx="0"/>
          </p:cNvCxnSpPr>
          <p:nvPr/>
        </p:nvCxnSpPr>
        <p:spPr bwMode="auto">
          <a:xfrm flipV="1">
            <a:off x="1233487" y="3324225"/>
            <a:ext cx="2800351" cy="1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Полилиния 54"/>
          <p:cNvSpPr/>
          <p:nvPr/>
        </p:nvSpPr>
        <p:spPr bwMode="auto">
          <a:xfrm flipH="1" flipV="1">
            <a:off x="3828512" y="3328985"/>
            <a:ext cx="205325" cy="207167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04202" y="1050925"/>
            <a:ext cx="809286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10.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трапеции, изображенной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7" grpId="0" animBg="1"/>
      <p:bldP spid="58" grpId="0"/>
      <p:bldP spid="59" grpId="0"/>
      <p:bldP spid="32" grpId="0" animBg="1"/>
      <p:bldP spid="33" grpId="0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Таблица 33"/>
          <p:cNvGraphicFramePr>
            <a:graphicFrameLocks noGrp="1"/>
          </p:cNvGraphicFramePr>
          <p:nvPr/>
        </p:nvGraphicFramePr>
        <p:xfrm>
          <a:off x="874521" y="2592877"/>
          <a:ext cx="350947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  <a:gridCol w="350947"/>
              </a:tblGrid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95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99792" y="1050925"/>
            <a:ext cx="7971639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100" b="1" i="1" dirty="0" smtClean="0">
                <a:solidFill>
                  <a:prstClr val="black"/>
                </a:solidFill>
                <a:latin typeface="Bookman Old Style" pitchFamily="18" charset="0"/>
              </a:rPr>
              <a:t>11.</a:t>
            </a:r>
            <a:r>
              <a:rPr lang="ru-RU" sz="21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параллелограмма, изображенного на клетчатой бумаге с размером клетки 1см×1см. Ответ дайте в квадратных сантиметрах. </a:t>
            </a:r>
            <a:endParaRPr lang="en-US" sz="21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83200" y="6007927"/>
            <a:ext cx="2008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28.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83200" y="228979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124863" y="5155443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56" name="Правая фигурная скобка 55"/>
          <p:cNvSpPr/>
          <p:nvPr/>
        </p:nvSpPr>
        <p:spPr bwMode="auto">
          <a:xfrm rot="10800000" flipH="1">
            <a:off x="4093436" y="2967035"/>
            <a:ext cx="251694" cy="254793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296903" y="398457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7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05481" name="Object 17"/>
          <p:cNvGraphicFramePr>
            <a:graphicFrameLocks noChangeAspect="1"/>
          </p:cNvGraphicFramePr>
          <p:nvPr/>
        </p:nvGraphicFramePr>
        <p:xfrm>
          <a:off x="5283200" y="3813843"/>
          <a:ext cx="1800225" cy="334962"/>
        </p:xfrm>
        <a:graphic>
          <a:graphicData uri="http://schemas.openxmlformats.org/presentationml/2006/ole">
            <p:oleObj spid="_x0000_s110605" name="Формула" r:id="rId3" imgW="952087" imgH="177723" progId="">
              <p:embed/>
            </p:oleObj>
          </a:graphicData>
        </a:graphic>
      </p:graphicFrame>
      <p:sp>
        <p:nvSpPr>
          <p:cNvPr id="32" name="Правая фигурная скобка 31"/>
          <p:cNvSpPr/>
          <p:nvPr/>
        </p:nvSpPr>
        <p:spPr bwMode="auto">
          <a:xfrm rot="5400000" flipV="1">
            <a:off x="2520916" y="5015764"/>
            <a:ext cx="211668" cy="1390805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0800000" flipV="1">
            <a:off x="2393535" y="581113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5" name="Полилиния 24"/>
          <p:cNvSpPr/>
          <p:nvPr/>
        </p:nvSpPr>
        <p:spPr bwMode="auto">
          <a:xfrm>
            <a:off x="1931350" y="2956845"/>
            <a:ext cx="2104869" cy="2572284"/>
          </a:xfrm>
          <a:custGeom>
            <a:avLst/>
            <a:gdLst>
              <a:gd name="connsiteX0" fmla="*/ 2110811 w 2110811"/>
              <a:gd name="connsiteY0" fmla="*/ 0 h 2572284"/>
              <a:gd name="connsiteX1" fmla="*/ 692209 w 2110811"/>
              <a:gd name="connsiteY1" fmla="*/ 0 h 2572284"/>
              <a:gd name="connsiteX2" fmla="*/ 0 w 2110811"/>
              <a:gd name="connsiteY2" fmla="*/ 2572284 h 2572284"/>
              <a:gd name="connsiteX3" fmla="*/ 1410056 w 2110811"/>
              <a:gd name="connsiteY3" fmla="*/ 2572284 h 2572284"/>
              <a:gd name="connsiteX4" fmla="*/ 2110811 w 2110811"/>
              <a:gd name="connsiteY4" fmla="*/ 0 h 2572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811" h="2572284">
                <a:moveTo>
                  <a:pt x="2110811" y="0"/>
                </a:moveTo>
                <a:lnTo>
                  <a:pt x="692209" y="0"/>
                </a:lnTo>
                <a:lnTo>
                  <a:pt x="0" y="2572284"/>
                </a:lnTo>
                <a:lnTo>
                  <a:pt x="1410056" y="2572284"/>
                </a:lnTo>
                <a:lnTo>
                  <a:pt x="2110811" y="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49" name="Прямая соединительная линия 48"/>
          <p:cNvCxnSpPr>
            <a:endCxn id="25" idx="1"/>
          </p:cNvCxnSpPr>
          <p:nvPr/>
        </p:nvCxnSpPr>
        <p:spPr bwMode="auto">
          <a:xfrm flipH="1" flipV="1">
            <a:off x="2621611" y="2956845"/>
            <a:ext cx="10494" cy="258083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Полилиния 54"/>
          <p:cNvSpPr/>
          <p:nvPr/>
        </p:nvSpPr>
        <p:spPr bwMode="auto">
          <a:xfrm rot="5400000" flipH="1" flipV="1">
            <a:off x="2418456" y="5328700"/>
            <a:ext cx="205325" cy="207167"/>
          </a:xfrm>
          <a:custGeom>
            <a:avLst/>
            <a:gdLst>
              <a:gd name="connsiteX0" fmla="*/ 0 w 188007"/>
              <a:gd name="connsiteY0" fmla="*/ 0 h 196554"/>
              <a:gd name="connsiteX1" fmla="*/ 188007 w 188007"/>
              <a:gd name="connsiteY1" fmla="*/ 0 h 196554"/>
              <a:gd name="connsiteX2" fmla="*/ 188007 w 188007"/>
              <a:gd name="connsiteY2" fmla="*/ 196554 h 19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8007" h="196554">
                <a:moveTo>
                  <a:pt x="0" y="0"/>
                </a:moveTo>
                <a:lnTo>
                  <a:pt x="188007" y="0"/>
                </a:lnTo>
                <a:lnTo>
                  <a:pt x="188007" y="196554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0598" name="Object 17"/>
          <p:cNvGraphicFramePr>
            <a:graphicFrameLocks noChangeAspect="1"/>
          </p:cNvGraphicFramePr>
          <p:nvPr/>
        </p:nvGraphicFramePr>
        <p:xfrm>
          <a:off x="5283200" y="3168650"/>
          <a:ext cx="1055687" cy="431800"/>
        </p:xfrm>
        <a:graphic>
          <a:graphicData uri="http://schemas.openxmlformats.org/presentationml/2006/ole">
            <p:oleObj spid="_x0000_s110606" name="Формула" r:id="rId4" imgW="5588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56" grpId="0" animBg="1"/>
      <p:bldP spid="58" grpId="0"/>
      <p:bldP spid="32" grpId="0" animBg="1"/>
      <p:bldP spid="33" grpId="0"/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81992" y="-964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3200" kern="0" dirty="0" smtClean="0">
                <a:solidFill>
                  <a:srgbClr val="5251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Используемые материалы</a:t>
            </a:r>
            <a:endParaRPr lang="ru-RU" sz="3200" kern="0" dirty="0">
              <a:solidFill>
                <a:srgbClr val="52512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8999" y="931387"/>
            <a:ext cx="8637972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0"/>
              </a:spcBef>
            </a:pPr>
            <a:r>
              <a:rPr lang="en-US" sz="1800" i="1" kern="1200" dirty="0" smtClean="0">
                <a:solidFill>
                  <a:srgbClr val="525129"/>
                </a:solidFill>
                <a:hlinkClick r:id="rId2"/>
              </a:rPr>
              <a:t>http://mathege.ru/or/ege/Main.html</a:t>
            </a:r>
            <a:r>
              <a:rPr lang="ru-RU" sz="1800" i="1" kern="1200" dirty="0" smtClean="0">
                <a:solidFill>
                  <a:srgbClr val="525129"/>
                </a:solidFill>
              </a:rPr>
              <a:t> </a:t>
            </a:r>
            <a:r>
              <a:rPr lang="ru-RU" sz="1800" i="1" kern="1200" dirty="0" smtClean="0">
                <a:solidFill>
                  <a:srgbClr val="525129"/>
                </a:solidFill>
                <a:latin typeface="Monotype Corsiva"/>
              </a:rPr>
              <a:t>−</a:t>
            </a:r>
            <a:r>
              <a:rPr lang="ru-RU" sz="1800" i="1" kern="1200" dirty="0" smtClean="0">
                <a:solidFill>
                  <a:srgbClr val="525129"/>
                </a:solidFill>
              </a:rPr>
              <a:t> Материалы открытого банка заданий по математике 2013 года </a:t>
            </a:r>
          </a:p>
        </p:txBody>
      </p:sp>
    </p:spTree>
    <p:extLst>
      <p:ext uri="{BB962C8B-B14F-4D97-AF65-F5344CB8AC3E}">
        <p14:creationId xmlns:p14="http://schemas.microsoft.com/office/powerpoint/2010/main" xmlns="" val="364252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прямоугольного треугольника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0674" y="1100532"/>
            <a:ext cx="793630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и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b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катеты прямоугольного треугольника,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c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гипотенуза,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h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высота,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проведенная из вершины прямого угла на гипотенузу,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площадь. </a:t>
            </a: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справедливы формулы: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509689" y="3010947"/>
            <a:ext cx="1632534" cy="832931"/>
            <a:chOff x="5227608" y="2323395"/>
            <a:chExt cx="1632534" cy="832931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853531" y="2694661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b="1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869855" y="2323395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1</a:t>
              </a:r>
              <a:endParaRPr lang="ru-RU" b="1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227608" y="2504430"/>
              <a:ext cx="163253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S =    </a:t>
              </a:r>
              <a:r>
                <a:rPr lang="en-US" sz="2400" b="1" i="1" dirty="0" err="1" smtClean="0">
                  <a:solidFill>
                    <a:srgbClr val="C00000"/>
                  </a:solidFill>
                  <a:latin typeface="Bookman Old Style" pitchFamily="18" charset="0"/>
                </a:rPr>
                <a:t>ab</a:t>
              </a:r>
              <a:endParaRPr lang="ru-RU" b="1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5909094" y="2751826"/>
              <a:ext cx="3019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6" name="Группа 25"/>
          <p:cNvGrpSpPr/>
          <p:nvPr/>
        </p:nvGrpSpPr>
        <p:grpSpPr>
          <a:xfrm>
            <a:off x="825755" y="3844154"/>
            <a:ext cx="2983152" cy="1732068"/>
            <a:chOff x="3077249" y="2656935"/>
            <a:chExt cx="2983152" cy="1732068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3077249" y="2656935"/>
              <a:ext cx="2983152" cy="1732068"/>
              <a:chOff x="2868373" y="2829464"/>
              <a:chExt cx="2983152" cy="1732068"/>
            </a:xfrm>
          </p:grpSpPr>
          <p:sp>
            <p:nvSpPr>
              <p:cNvPr id="17" name="Прямоугольный треугольник 16"/>
              <p:cNvSpPr/>
              <p:nvPr/>
            </p:nvSpPr>
            <p:spPr bwMode="auto">
              <a:xfrm rot="16200000" flipV="1">
                <a:off x="3914216" y="2201373"/>
                <a:ext cx="1309218" cy="2565400"/>
              </a:xfrm>
              <a:prstGeom prst="rtTriangle">
                <a:avLst/>
              </a:prstGeom>
              <a:solidFill>
                <a:srgbClr val="92D050">
                  <a:alpha val="40000"/>
                </a:srgbClr>
              </a:solidFill>
              <a:ln w="22225" cap="flat" cmpd="sng" algn="ctr">
                <a:solidFill>
                  <a:schemeClr val="accent4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ru-RU" sz="2400" b="1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2868373" y="3254839"/>
                <a:ext cx="3946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Bookman Old Style" pitchFamily="18" charset="0"/>
                  </a:rPr>
                  <a:t>a</a:t>
                </a:r>
                <a:endParaRPr lang="ru-RU" sz="2400" b="1" dirty="0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4315308" y="4099867"/>
                <a:ext cx="3690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latin typeface="Bookman Old Style" pitchFamily="18" charset="0"/>
                  </a:rPr>
                  <a:t>b</a:t>
                </a:r>
                <a:endParaRPr lang="ru-RU" sz="2400" b="1" dirty="0"/>
              </a:p>
            </p:txBody>
          </p:sp>
        </p:grpSp>
        <p:sp>
          <p:nvSpPr>
            <p:cNvPr id="25" name="Полилиния 24"/>
            <p:cNvSpPr/>
            <p:nvPr/>
          </p:nvSpPr>
          <p:spPr bwMode="auto">
            <a:xfrm>
              <a:off x="3507581" y="3757740"/>
              <a:ext cx="189376" cy="198541"/>
            </a:xfrm>
            <a:custGeom>
              <a:avLst/>
              <a:gdLst>
                <a:gd name="connsiteX0" fmla="*/ 0 w 157163"/>
                <a:gd name="connsiteY0" fmla="*/ 0 h 126207"/>
                <a:gd name="connsiteX1" fmla="*/ 157163 w 157163"/>
                <a:gd name="connsiteY1" fmla="*/ 0 h 126207"/>
                <a:gd name="connsiteX2" fmla="*/ 154782 w 157163"/>
                <a:gd name="connsiteY2" fmla="*/ 126207 h 12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163" h="126207">
                  <a:moveTo>
                    <a:pt x="0" y="0"/>
                  </a:moveTo>
                  <a:lnTo>
                    <a:pt x="157163" y="0"/>
                  </a:lnTo>
                  <a:cubicBezTo>
                    <a:pt x="156369" y="42069"/>
                    <a:pt x="155576" y="84138"/>
                    <a:pt x="154782" y="12620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ru-RU" sz="2400" b="1" smtClean="0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5802769" y="3016699"/>
            <a:ext cx="1632534" cy="832931"/>
            <a:chOff x="5227608" y="2323395"/>
            <a:chExt cx="1632534" cy="832931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5853531" y="2694661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dirty="0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5869855" y="2323395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1</a:t>
              </a:r>
              <a:endParaRPr lang="ru-RU" dirty="0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227608" y="2504430"/>
              <a:ext cx="163253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S =    </a:t>
              </a:r>
              <a:r>
                <a:rPr lang="en-US" sz="2400" b="1" i="1" dirty="0" err="1" smtClean="0">
                  <a:solidFill>
                    <a:srgbClr val="C00000"/>
                  </a:solidFill>
                  <a:latin typeface="Bookman Old Style" pitchFamily="18" charset="0"/>
                </a:rPr>
                <a:t>ch</a:t>
              </a:r>
              <a:endParaRPr lang="ru-RU" dirty="0"/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 bwMode="auto">
            <a:xfrm>
              <a:off x="5909094" y="2751826"/>
              <a:ext cx="3019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Группа 41"/>
          <p:cNvGrpSpPr/>
          <p:nvPr/>
        </p:nvGrpSpPr>
        <p:grpSpPr>
          <a:xfrm>
            <a:off x="5327127" y="3985568"/>
            <a:ext cx="2595924" cy="1845852"/>
            <a:chOff x="5603170" y="3151366"/>
            <a:chExt cx="2595924" cy="1845852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5603170" y="3151366"/>
              <a:ext cx="2595924" cy="1845852"/>
              <a:chOff x="3144642" y="4833517"/>
              <a:chExt cx="2595924" cy="1845852"/>
            </a:xfrm>
          </p:grpSpPr>
          <p:sp>
            <p:nvSpPr>
              <p:cNvPr id="27" name="Прямоугольный треугольник 26"/>
              <p:cNvSpPr/>
              <p:nvPr/>
            </p:nvSpPr>
            <p:spPr bwMode="auto">
              <a:xfrm rot="3774791" flipV="1">
                <a:off x="3778780" y="4717583"/>
                <a:ext cx="1327648" cy="2595924"/>
              </a:xfrm>
              <a:prstGeom prst="rtTriangle">
                <a:avLst/>
              </a:prstGeom>
              <a:solidFill>
                <a:srgbClr val="92D050">
                  <a:alpha val="50196"/>
                </a:srgbClr>
              </a:solidFill>
              <a:ln w="22225" cap="flat" cmpd="sng" algn="ctr">
                <a:solidFill>
                  <a:schemeClr val="accent4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ru-RU" sz="1800" b="0" i="0" u="none" strike="noStrike" cap="none" normalizeH="0" baseline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4" name="Группа 33"/>
              <p:cNvGrpSpPr/>
              <p:nvPr/>
            </p:nvGrpSpPr>
            <p:grpSpPr>
              <a:xfrm>
                <a:off x="4407183" y="4833517"/>
                <a:ext cx="950109" cy="1536381"/>
                <a:chOff x="4407183" y="4833517"/>
                <a:chExt cx="950109" cy="1536381"/>
              </a:xfrm>
            </p:grpSpPr>
            <p:sp>
              <p:nvSpPr>
                <p:cNvPr id="28" name="Прямоугольник 27"/>
                <p:cNvSpPr/>
                <p:nvPr/>
              </p:nvSpPr>
              <p:spPr>
                <a:xfrm>
                  <a:off x="4407183" y="5908233"/>
                  <a:ext cx="35779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 smtClean="0">
                      <a:latin typeface="Bookman Old Style" pitchFamily="18" charset="0"/>
                    </a:rPr>
                    <a:t>c</a:t>
                  </a:r>
                  <a:endParaRPr lang="ru-RU" dirty="0"/>
                </a:p>
              </p:txBody>
            </p:sp>
            <p:sp>
              <p:nvSpPr>
                <p:cNvPr id="29" name="Прямоугольник 28"/>
                <p:cNvSpPr/>
                <p:nvPr/>
              </p:nvSpPr>
              <p:spPr>
                <a:xfrm>
                  <a:off x="4903173" y="5243999"/>
                  <a:ext cx="39946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 smtClean="0">
                      <a:latin typeface="Bookman Old Style" pitchFamily="18" charset="0"/>
                    </a:rPr>
                    <a:t>h</a:t>
                  </a:r>
                  <a:endParaRPr lang="ru-RU" dirty="0"/>
                </a:p>
              </p:txBody>
            </p:sp>
            <p:cxnSp>
              <p:nvCxnSpPr>
                <p:cNvPr id="31" name="Прямая соединительная линия 30"/>
                <p:cNvCxnSpPr>
                  <a:stCxn id="27" idx="2"/>
                </p:cNvCxnSpPr>
                <p:nvPr/>
              </p:nvCxnSpPr>
              <p:spPr bwMode="auto">
                <a:xfrm flipH="1">
                  <a:off x="5287496" y="4833517"/>
                  <a:ext cx="8441" cy="1174601"/>
                </a:xfrm>
                <a:prstGeom prst="line">
                  <a:avLst/>
                </a:prstGeom>
                <a:solidFill>
                  <a:srgbClr val="FF0000">
                    <a:alpha val="50196"/>
                  </a:srgb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3" name="Полилиния 32"/>
                <p:cNvSpPr/>
                <p:nvPr/>
              </p:nvSpPr>
              <p:spPr bwMode="auto">
                <a:xfrm rot="9062987">
                  <a:off x="5123650" y="4880405"/>
                  <a:ext cx="233642" cy="255522"/>
                </a:xfrm>
                <a:custGeom>
                  <a:avLst/>
                  <a:gdLst>
                    <a:gd name="connsiteX0" fmla="*/ 0 w 157163"/>
                    <a:gd name="connsiteY0" fmla="*/ 0 h 126207"/>
                    <a:gd name="connsiteX1" fmla="*/ 157163 w 157163"/>
                    <a:gd name="connsiteY1" fmla="*/ 0 h 126207"/>
                    <a:gd name="connsiteX2" fmla="*/ 154782 w 157163"/>
                    <a:gd name="connsiteY2" fmla="*/ 126207 h 1262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57163" h="126207">
                      <a:moveTo>
                        <a:pt x="0" y="0"/>
                      </a:moveTo>
                      <a:lnTo>
                        <a:pt x="157163" y="0"/>
                      </a:lnTo>
                      <a:cubicBezTo>
                        <a:pt x="156369" y="42069"/>
                        <a:pt x="155576" y="84138"/>
                        <a:pt x="154782" y="126207"/>
                      </a:cubicBezTo>
                    </a:path>
                  </a:pathLst>
                </a:custGeom>
                <a:noFill/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defTabSz="914400" eaLnBrk="1" latinLnBrk="0" hangingPunct="1">
                    <a:lnSpc>
                      <a:spcPct val="100000"/>
                    </a:lnSpc>
                    <a:buClrTx/>
                    <a:buSzTx/>
                    <a:buFontTx/>
                    <a:buNone/>
                    <a:tabLst/>
                  </a:pPr>
                  <a:endParaRPr lang="ru-RU" smtClean="0"/>
                </a:p>
              </p:txBody>
            </p:sp>
          </p:grpSp>
        </p:grpSp>
        <p:sp>
          <p:nvSpPr>
            <p:cNvPr id="41" name="Полилиния 40"/>
            <p:cNvSpPr/>
            <p:nvPr/>
          </p:nvSpPr>
          <p:spPr bwMode="auto">
            <a:xfrm>
              <a:off x="7743105" y="4136330"/>
              <a:ext cx="197466" cy="190805"/>
            </a:xfrm>
            <a:custGeom>
              <a:avLst/>
              <a:gdLst>
                <a:gd name="connsiteX0" fmla="*/ 0 w 157163"/>
                <a:gd name="connsiteY0" fmla="*/ 0 h 126207"/>
                <a:gd name="connsiteX1" fmla="*/ 157163 w 157163"/>
                <a:gd name="connsiteY1" fmla="*/ 0 h 126207"/>
                <a:gd name="connsiteX2" fmla="*/ 154782 w 157163"/>
                <a:gd name="connsiteY2" fmla="*/ 126207 h 126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163" h="126207">
                  <a:moveTo>
                    <a:pt x="0" y="0"/>
                  </a:moveTo>
                  <a:lnTo>
                    <a:pt x="157163" y="0"/>
                  </a:lnTo>
                  <a:cubicBezTo>
                    <a:pt x="156369" y="42069"/>
                    <a:pt x="155576" y="84138"/>
                    <a:pt x="154782" y="126207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ru-RU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произвольного треугольника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03395" y="1109159"/>
            <a:ext cx="75308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сторона треугольника,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h</a:t>
            </a:r>
            <a:r>
              <a:rPr lang="ru-RU" sz="2200" b="1" i="1" baseline="-25000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высота,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проведенная к этой стороне,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площадь. </a:t>
            </a: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grpSp>
        <p:nvGrpSpPr>
          <p:cNvPr id="2" name="Группа 15"/>
          <p:cNvGrpSpPr/>
          <p:nvPr/>
        </p:nvGrpSpPr>
        <p:grpSpPr>
          <a:xfrm>
            <a:off x="3706216" y="2594482"/>
            <a:ext cx="1725217" cy="832931"/>
            <a:chOff x="5227607" y="2323395"/>
            <a:chExt cx="1725217" cy="832931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853531" y="2694661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b="1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869855" y="2323395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1</a:t>
              </a:r>
              <a:endParaRPr lang="ru-RU" b="1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227607" y="2504430"/>
              <a:ext cx="172521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S =    ah</a:t>
              </a:r>
              <a:r>
                <a:rPr lang="en-US" sz="2400" b="1" i="1" baseline="-25000" dirty="0" smtClean="0">
                  <a:solidFill>
                    <a:srgbClr val="C00000"/>
                  </a:solidFill>
                  <a:latin typeface="Bookman Old Style" pitchFamily="18" charset="0"/>
                </a:rPr>
                <a:t>a</a:t>
              </a:r>
              <a:endParaRPr lang="ru-RU" b="1" dirty="0"/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5909094" y="2751826"/>
              <a:ext cx="3019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5" name="Группа 64"/>
          <p:cNvGrpSpPr/>
          <p:nvPr/>
        </p:nvGrpSpPr>
        <p:grpSpPr>
          <a:xfrm>
            <a:off x="879564" y="3753392"/>
            <a:ext cx="2656116" cy="2008616"/>
            <a:chOff x="844730" y="3317964"/>
            <a:chExt cx="2656116" cy="2008616"/>
          </a:xfrm>
        </p:grpSpPr>
        <p:sp>
          <p:nvSpPr>
            <p:cNvPr id="34" name="Полилиния 33"/>
            <p:cNvSpPr/>
            <p:nvPr/>
          </p:nvSpPr>
          <p:spPr bwMode="auto">
            <a:xfrm>
              <a:off x="844730" y="3317964"/>
              <a:ext cx="2656116" cy="1645921"/>
            </a:xfrm>
            <a:custGeom>
              <a:avLst/>
              <a:gdLst>
                <a:gd name="connsiteX0" fmla="*/ 0 w 2303252"/>
                <a:gd name="connsiteY0" fmla="*/ 1293962 h 1302589"/>
                <a:gd name="connsiteX1" fmla="*/ 1992701 w 2303252"/>
                <a:gd name="connsiteY1" fmla="*/ 0 h 1302589"/>
                <a:gd name="connsiteX2" fmla="*/ 2303252 w 2303252"/>
                <a:gd name="connsiteY2" fmla="*/ 1302589 h 1302589"/>
                <a:gd name="connsiteX3" fmla="*/ 0 w 2303252"/>
                <a:gd name="connsiteY3" fmla="*/ 1293962 h 1302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252" h="1302589">
                  <a:moveTo>
                    <a:pt x="0" y="1293962"/>
                  </a:moveTo>
                  <a:lnTo>
                    <a:pt x="1992701" y="0"/>
                  </a:lnTo>
                  <a:lnTo>
                    <a:pt x="2303252" y="1302589"/>
                  </a:lnTo>
                  <a:lnTo>
                    <a:pt x="0" y="1293962"/>
                  </a:lnTo>
                  <a:close/>
                </a:path>
              </a:pathLst>
            </a:custGeom>
            <a:solidFill>
              <a:srgbClr val="92D050">
                <a:alpha val="40000"/>
              </a:srgbClr>
            </a:solidFill>
            <a:ln w="222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z="2400" b="1" smtClean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060236" y="4864915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latin typeface="Bookman Old Style" pitchFamily="18" charset="0"/>
                </a:rPr>
                <a:t>a</a:t>
              </a:r>
              <a:endParaRPr lang="ru-RU" sz="2400" b="1"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2688054" y="4548581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cxnSp>
        <p:nvCxnSpPr>
          <p:cNvPr id="35" name="Прямая соединительная линия 34"/>
          <p:cNvCxnSpPr>
            <a:stCxn id="34" idx="1"/>
          </p:cNvCxnSpPr>
          <p:nvPr/>
        </p:nvCxnSpPr>
        <p:spPr bwMode="auto">
          <a:xfrm>
            <a:off x="3177551" y="3753392"/>
            <a:ext cx="18495" cy="1637213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олилиния 39"/>
          <p:cNvSpPr/>
          <p:nvPr/>
        </p:nvSpPr>
        <p:spPr bwMode="auto">
          <a:xfrm>
            <a:off x="3195772" y="5160647"/>
            <a:ext cx="208463" cy="223836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grpSp>
        <p:nvGrpSpPr>
          <p:cNvPr id="64" name="Группа 63"/>
          <p:cNvGrpSpPr/>
          <p:nvPr/>
        </p:nvGrpSpPr>
        <p:grpSpPr>
          <a:xfrm>
            <a:off x="5658352" y="3703319"/>
            <a:ext cx="2788961" cy="2096713"/>
            <a:chOff x="5719312" y="3343064"/>
            <a:chExt cx="2788961" cy="2030249"/>
          </a:xfrm>
        </p:grpSpPr>
        <p:sp>
          <p:nvSpPr>
            <p:cNvPr id="45" name="Полилиния 44"/>
            <p:cNvSpPr/>
            <p:nvPr/>
          </p:nvSpPr>
          <p:spPr bwMode="auto">
            <a:xfrm>
              <a:off x="5719312" y="3343064"/>
              <a:ext cx="2788961" cy="1650438"/>
            </a:xfrm>
            <a:custGeom>
              <a:avLst/>
              <a:gdLst>
                <a:gd name="connsiteX0" fmla="*/ 0 w 2562045"/>
                <a:gd name="connsiteY0" fmla="*/ 0 h 1440612"/>
                <a:gd name="connsiteX1" fmla="*/ 2562045 w 2562045"/>
                <a:gd name="connsiteY1" fmla="*/ 1440612 h 1440612"/>
                <a:gd name="connsiteX2" fmla="*/ 750498 w 2562045"/>
                <a:gd name="connsiteY2" fmla="*/ 1440612 h 1440612"/>
                <a:gd name="connsiteX3" fmla="*/ 0 w 2562045"/>
                <a:gd name="connsiteY3" fmla="*/ 0 h 1440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045" h="1440612">
                  <a:moveTo>
                    <a:pt x="0" y="0"/>
                  </a:moveTo>
                  <a:lnTo>
                    <a:pt x="2562045" y="1440612"/>
                  </a:lnTo>
                  <a:lnTo>
                    <a:pt x="750498" y="14406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D050">
                <a:alpha val="40000"/>
              </a:srgbClr>
            </a:solidFill>
            <a:ln w="22225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ru-RU" sz="2400" b="1" smtClean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7188970" y="4911648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latin typeface="Bookman Old Style" pitchFamily="18" charset="0"/>
                </a:rPr>
                <a:t>a</a:t>
              </a:r>
              <a:endParaRPr lang="ru-RU" dirty="0"/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5130063" y="4536210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>
            <a:stCxn id="45" idx="0"/>
          </p:cNvCxnSpPr>
          <p:nvPr/>
        </p:nvCxnSpPr>
        <p:spPr bwMode="auto">
          <a:xfrm>
            <a:off x="5658352" y="3703319"/>
            <a:ext cx="451" cy="172402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Полилиния 40"/>
          <p:cNvSpPr/>
          <p:nvPr/>
        </p:nvSpPr>
        <p:spPr bwMode="auto">
          <a:xfrm>
            <a:off x="5658803" y="5198745"/>
            <a:ext cx="219482" cy="219074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cxnSp>
        <p:nvCxnSpPr>
          <p:cNvPr id="48" name="Прямая соединительная линия 47"/>
          <p:cNvCxnSpPr>
            <a:stCxn id="45" idx="2"/>
          </p:cNvCxnSpPr>
          <p:nvPr/>
        </p:nvCxnSpPr>
        <p:spPr bwMode="auto">
          <a:xfrm flipH="1">
            <a:off x="5656423" y="5407787"/>
            <a:ext cx="818898" cy="1479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0" grpId="0" animBg="1"/>
      <p:bldP spid="29" grpId="0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араллелограмм 26"/>
          <p:cNvSpPr/>
          <p:nvPr/>
        </p:nvSpPr>
        <p:spPr bwMode="auto">
          <a:xfrm>
            <a:off x="5595847" y="3617194"/>
            <a:ext cx="2467155" cy="1293962"/>
          </a:xfrm>
          <a:prstGeom prst="parallelogram">
            <a:avLst>
              <a:gd name="adj" fmla="val 37944"/>
            </a:avLst>
          </a:prstGeom>
          <a:solidFill>
            <a:srgbClr val="92D050">
              <a:alpha val="40000"/>
            </a:srgbClr>
          </a:solidFill>
          <a:ln w="222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smtClean="0"/>
          </a:p>
        </p:txBody>
      </p:sp>
      <p:sp>
        <p:nvSpPr>
          <p:cNvPr id="26" name="Параллелограмм 25"/>
          <p:cNvSpPr/>
          <p:nvPr/>
        </p:nvSpPr>
        <p:spPr bwMode="auto">
          <a:xfrm>
            <a:off x="1311215" y="3631721"/>
            <a:ext cx="2467155" cy="1293962"/>
          </a:xfrm>
          <a:prstGeom prst="parallelogram">
            <a:avLst>
              <a:gd name="adj" fmla="val 37944"/>
            </a:avLst>
          </a:prstGeom>
          <a:solidFill>
            <a:srgbClr val="92D050">
              <a:alpha val="40000"/>
            </a:srgbClr>
          </a:solidFill>
          <a:ln w="222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параллелограмма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03395" y="1109159"/>
            <a:ext cx="75308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сторона параллелограмма,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h</a:t>
            </a:r>
            <a:r>
              <a:rPr lang="ru-RU" sz="2200" b="1" i="1" baseline="-25000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высота,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проведенная к этой стороне,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его площадь. </a:t>
            </a: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80816" y="2646120"/>
            <a:ext cx="1725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S = ah</a:t>
            </a:r>
            <a:r>
              <a:rPr lang="en-US" sz="2400" b="1" i="1" baseline="-25000" dirty="0" smtClean="0">
                <a:solidFill>
                  <a:srgbClr val="C00000"/>
                </a:solidFill>
                <a:latin typeface="Bookman Old Style" pitchFamily="18" charset="0"/>
              </a:rPr>
              <a:t>a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093838" y="4830245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762564" y="4062133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cxnSp>
        <p:nvCxnSpPr>
          <p:cNvPr id="35" name="Прямая соединительная линия 34"/>
          <p:cNvCxnSpPr/>
          <p:nvPr/>
        </p:nvCxnSpPr>
        <p:spPr bwMode="auto">
          <a:xfrm flipH="1">
            <a:off x="1795463" y="3629009"/>
            <a:ext cx="9834" cy="1293035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олилиния 39"/>
          <p:cNvSpPr/>
          <p:nvPr/>
        </p:nvSpPr>
        <p:spPr bwMode="auto">
          <a:xfrm>
            <a:off x="1794114" y="4729980"/>
            <a:ext cx="187763" cy="194445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29" name="Прямоугольник 28"/>
          <p:cNvSpPr/>
          <p:nvPr/>
        </p:nvSpPr>
        <p:spPr>
          <a:xfrm>
            <a:off x="6743778" y="3876578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>
            <a:endCxn id="27" idx="2"/>
          </p:cNvCxnSpPr>
          <p:nvPr/>
        </p:nvCxnSpPr>
        <p:spPr bwMode="auto">
          <a:xfrm>
            <a:off x="6096000" y="3631474"/>
            <a:ext cx="1721512" cy="632701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Полилиния 40"/>
          <p:cNvSpPr/>
          <p:nvPr/>
        </p:nvSpPr>
        <p:spPr bwMode="auto">
          <a:xfrm rot="17461756">
            <a:off x="7656140" y="4046315"/>
            <a:ext cx="203524" cy="186430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36" name="Прямоугольник 35"/>
          <p:cNvSpPr/>
          <p:nvPr/>
        </p:nvSpPr>
        <p:spPr>
          <a:xfrm>
            <a:off x="7749263" y="4209009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a</a:t>
            </a:r>
            <a:endParaRPr lang="ru-RU" sz="2400" b="1" i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6" grpId="0" animBg="1"/>
      <p:bldP spid="18" grpId="0"/>
      <p:bldP spid="19" grpId="0"/>
      <p:bldP spid="40" grpId="0" animBg="1"/>
      <p:bldP spid="29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рапеция 37"/>
          <p:cNvSpPr/>
          <p:nvPr/>
        </p:nvSpPr>
        <p:spPr bwMode="auto">
          <a:xfrm>
            <a:off x="1199071" y="3848027"/>
            <a:ext cx="2863970" cy="1308489"/>
          </a:xfrm>
          <a:prstGeom prst="trapezoid">
            <a:avLst>
              <a:gd name="adj" fmla="val 35646"/>
            </a:avLst>
          </a:prstGeom>
          <a:solidFill>
            <a:srgbClr val="92D050">
              <a:alpha val="40000"/>
            </a:srgbClr>
          </a:solidFill>
          <a:ln w="222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z="2400" b="1" smtClean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8325" y="403076"/>
            <a:ext cx="8001000" cy="563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2800" i="1" dirty="0" smtClean="0">
                <a:solidFill>
                  <a:srgbClr val="C00000"/>
                </a:solidFill>
                <a:latin typeface="Bookman Old Style" pitchFamily="18" charset="0"/>
              </a:rPr>
              <a:t>Площадь трапеции</a:t>
            </a:r>
            <a:endParaRPr lang="en-US" sz="28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03395" y="1109159"/>
            <a:ext cx="75308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Пусть 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и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b</a:t>
            </a:r>
            <a:r>
              <a:rPr lang="ru-RU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основания трапеции, </a:t>
            </a:r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h 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– высота, </a:t>
            </a:r>
          </a:p>
          <a:p>
            <a:pPr algn="just"/>
            <a:r>
              <a:rPr lang="en-US" sz="2200" b="1" i="1" dirty="0" smtClean="0">
                <a:solidFill>
                  <a:srgbClr val="C00000"/>
                </a:solidFill>
                <a:latin typeface="Bookman Old Style" pitchFamily="18" charset="0"/>
              </a:rPr>
              <a:t>S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ru-RU" sz="2200" i="1" dirty="0" smtClean="0">
                <a:solidFill>
                  <a:prstClr val="black"/>
                </a:solidFill>
                <a:latin typeface="Constantia"/>
              </a:rPr>
              <a:t>−</a:t>
            </a:r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 площадь трапеции. </a:t>
            </a:r>
          </a:p>
          <a:p>
            <a:pPr algn="ctr"/>
            <a:r>
              <a:rPr lang="ru-RU" sz="2200" i="1" dirty="0" smtClean="0">
                <a:solidFill>
                  <a:prstClr val="black"/>
                </a:solidFill>
                <a:latin typeface="Bookman Old Style" pitchFamily="18" charset="0"/>
              </a:rPr>
              <a:t>Тогда справедлива формула:</a:t>
            </a:r>
            <a:r>
              <a:rPr lang="en-US" sz="2200" i="1" dirty="0" smtClean="0">
                <a:solidFill>
                  <a:prstClr val="black"/>
                </a:solidFill>
                <a:latin typeface="Bookman Old Style" pitchFamily="18" charset="0"/>
              </a:rPr>
              <a:t> </a:t>
            </a:r>
            <a:endParaRPr lang="ru-RU" sz="2200" i="1" dirty="0" smtClean="0">
              <a:latin typeface="Bookman Old Style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04388" y="5086957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b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624541" y="4292966"/>
            <a:ext cx="399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endParaRPr lang="ru-RU" sz="2400" b="1" dirty="0"/>
          </a:p>
        </p:txBody>
      </p:sp>
      <p:cxnSp>
        <p:nvCxnSpPr>
          <p:cNvPr id="35" name="Прямая соединительная линия 34"/>
          <p:cNvCxnSpPr/>
          <p:nvPr/>
        </p:nvCxnSpPr>
        <p:spPr bwMode="auto">
          <a:xfrm flipH="1">
            <a:off x="1657350" y="3859842"/>
            <a:ext cx="9924" cy="1290802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Полилиния 39"/>
          <p:cNvSpPr/>
          <p:nvPr/>
        </p:nvSpPr>
        <p:spPr bwMode="auto">
          <a:xfrm>
            <a:off x="1656091" y="4960813"/>
            <a:ext cx="187763" cy="187450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grpSp>
        <p:nvGrpSpPr>
          <p:cNvPr id="20" name="Группа 15"/>
          <p:cNvGrpSpPr/>
          <p:nvPr/>
        </p:nvGrpSpPr>
        <p:grpSpPr>
          <a:xfrm>
            <a:off x="3555844" y="2430580"/>
            <a:ext cx="1975162" cy="841557"/>
            <a:chOff x="5227607" y="2297517"/>
            <a:chExt cx="1975162" cy="84155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165982" y="2677409"/>
              <a:ext cx="3946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2</a:t>
              </a:r>
              <a:endParaRPr lang="ru-RU" b="1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869856" y="2297517"/>
              <a:ext cx="97174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a</a:t>
              </a:r>
              <a:r>
                <a:rPr lang="ru-RU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 + </a:t>
              </a:r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b</a:t>
              </a:r>
              <a:endParaRPr lang="ru-RU" sz="2400" b="1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227607" y="2504430"/>
              <a:ext cx="197516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i="1" dirty="0" smtClean="0">
                  <a:solidFill>
                    <a:srgbClr val="C00000"/>
                  </a:solidFill>
                  <a:latin typeface="Bookman Old Style" pitchFamily="18" charset="0"/>
                </a:rPr>
                <a:t>S =          h</a:t>
              </a:r>
              <a:endParaRPr lang="ru-RU" b="1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5969191" y="2722279"/>
              <a:ext cx="80225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9" name="Прямоугольник 38"/>
          <p:cNvSpPr/>
          <p:nvPr/>
        </p:nvSpPr>
        <p:spPr>
          <a:xfrm>
            <a:off x="2401513" y="342741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sp>
        <p:nvSpPr>
          <p:cNvPr id="42" name="Полилиния 41"/>
          <p:cNvSpPr/>
          <p:nvPr/>
        </p:nvSpPr>
        <p:spPr bwMode="auto">
          <a:xfrm>
            <a:off x="5210353" y="3856007"/>
            <a:ext cx="3398808" cy="1302589"/>
          </a:xfrm>
          <a:custGeom>
            <a:avLst/>
            <a:gdLst>
              <a:gd name="connsiteX0" fmla="*/ 0 w 2156604"/>
              <a:gd name="connsiteY0" fmla="*/ 0 h 1449238"/>
              <a:gd name="connsiteX1" fmla="*/ 1259457 w 2156604"/>
              <a:gd name="connsiteY1" fmla="*/ 0 h 1449238"/>
              <a:gd name="connsiteX2" fmla="*/ 2156604 w 2156604"/>
              <a:gd name="connsiteY2" fmla="*/ 1449238 h 1449238"/>
              <a:gd name="connsiteX3" fmla="*/ 1337094 w 2156604"/>
              <a:gd name="connsiteY3" fmla="*/ 1449238 h 1449238"/>
              <a:gd name="connsiteX4" fmla="*/ 0 w 2156604"/>
              <a:gd name="connsiteY4" fmla="*/ 0 h 1449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56604" h="1449238">
                <a:moveTo>
                  <a:pt x="0" y="0"/>
                </a:moveTo>
                <a:lnTo>
                  <a:pt x="1259457" y="0"/>
                </a:lnTo>
                <a:lnTo>
                  <a:pt x="2156604" y="1449238"/>
                </a:lnTo>
                <a:lnTo>
                  <a:pt x="1337094" y="1449238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 w="222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400" b="1" smtClean="0"/>
          </a:p>
        </p:txBody>
      </p:sp>
      <p:sp>
        <p:nvSpPr>
          <p:cNvPr id="43" name="Прямоугольник 42"/>
          <p:cNvSpPr/>
          <p:nvPr/>
        </p:nvSpPr>
        <p:spPr>
          <a:xfrm>
            <a:off x="7775769" y="5130090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b</a:t>
            </a:r>
            <a:endParaRPr lang="ru-RU" sz="2400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5149869" y="4327472"/>
            <a:ext cx="399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endParaRPr lang="ru-RU" sz="2400" b="1" dirty="0"/>
          </a:p>
        </p:txBody>
      </p:sp>
      <p:cxnSp>
        <p:nvCxnSpPr>
          <p:cNvPr id="45" name="Прямая соединительная линия 44"/>
          <p:cNvCxnSpPr/>
          <p:nvPr/>
        </p:nvCxnSpPr>
        <p:spPr bwMode="auto">
          <a:xfrm flipH="1">
            <a:off x="5208198" y="3859842"/>
            <a:ext cx="10284" cy="1301077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Полилиния 45"/>
          <p:cNvSpPr/>
          <p:nvPr/>
        </p:nvSpPr>
        <p:spPr bwMode="auto">
          <a:xfrm>
            <a:off x="5214938" y="4943560"/>
            <a:ext cx="202451" cy="218990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47" name="Прямоугольник 46"/>
          <p:cNvSpPr/>
          <p:nvPr/>
        </p:nvSpPr>
        <p:spPr>
          <a:xfrm>
            <a:off x="6004479" y="3427413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a</a:t>
            </a:r>
            <a:endParaRPr lang="ru-RU" sz="2400" b="1" dirty="0"/>
          </a:p>
        </p:txBody>
      </p:sp>
      <p:cxnSp>
        <p:nvCxnSpPr>
          <p:cNvPr id="48" name="Прямая соединительная линия 47"/>
          <p:cNvCxnSpPr>
            <a:stCxn id="42" idx="3"/>
          </p:cNvCxnSpPr>
          <p:nvPr/>
        </p:nvCxnSpPr>
        <p:spPr bwMode="auto">
          <a:xfrm flipH="1">
            <a:off x="5208422" y="5158596"/>
            <a:ext cx="2109191" cy="2966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18" grpId="0"/>
      <p:bldP spid="19" grpId="0"/>
      <p:bldP spid="40" grpId="0" animBg="1"/>
      <p:bldP spid="39" grpId="0"/>
      <p:bldP spid="42" grpId="0" animBg="1"/>
      <p:bldP spid="43" grpId="0"/>
      <p:bldP spid="44" grpId="0"/>
      <p:bldP spid="46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727199" y="2743200"/>
          <a:ext cx="1752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"/>
                <a:gridCol w="350520"/>
                <a:gridCol w="350520"/>
                <a:gridCol w="350520"/>
                <a:gridCol w="350520"/>
              </a:tblGrid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516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1.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68825" y="6033562"/>
            <a:ext cx="4166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10,5.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68825" y="234209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68825" y="2990850"/>
          <a:ext cx="1200150" cy="742950"/>
        </p:xfrm>
        <a:graphic>
          <a:graphicData uri="http://schemas.openxmlformats.org/presentationml/2006/ole">
            <p:oleObj spid="_x0000_s72715" name="Формула" r:id="rId3" imgW="634725" imgH="393529" progId="">
              <p:embed/>
            </p:oleObj>
          </a:graphicData>
        </a:graphic>
      </p:graphicFrame>
      <p:sp>
        <p:nvSpPr>
          <p:cNvPr id="11" name="Правая фигурная скобка 10"/>
          <p:cNvSpPr/>
          <p:nvPr/>
        </p:nvSpPr>
        <p:spPr bwMode="auto">
          <a:xfrm rot="10800000">
            <a:off x="1837267" y="3107265"/>
            <a:ext cx="194734" cy="2548468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54667" y="4155959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7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Правая фигурная скобка 11"/>
          <p:cNvSpPr/>
          <p:nvPr/>
        </p:nvSpPr>
        <p:spPr bwMode="auto">
          <a:xfrm rot="16200000">
            <a:off x="2473328" y="2397124"/>
            <a:ext cx="253999" cy="104775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16847" y="233562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5" name="Прямоугольный треугольник 24"/>
          <p:cNvSpPr/>
          <p:nvPr/>
        </p:nvSpPr>
        <p:spPr bwMode="auto">
          <a:xfrm flipV="1">
            <a:off x="2074334" y="3098800"/>
            <a:ext cx="1049866" cy="2565400"/>
          </a:xfrm>
          <a:prstGeom prst="rtTriangle">
            <a:avLst/>
          </a:pr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1985962" y="6009917"/>
            <a:ext cx="587905" cy="307777"/>
            <a:chOff x="1985962" y="6009917"/>
            <a:chExt cx="587905" cy="307777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2074069" y="6032500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1985962" y="6009917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4568825" y="3856038"/>
          <a:ext cx="2471737" cy="742950"/>
        </p:xfrm>
        <a:graphic>
          <a:graphicData uri="http://schemas.openxmlformats.org/presentationml/2006/ole">
            <p:oleObj spid="_x0000_s72716" name="Формула" r:id="rId4" imgW="1307532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1" grpId="0" animBg="1"/>
      <p:bldP spid="14" grpId="0"/>
      <p:bldP spid="12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513291" y="2514599"/>
          <a:ext cx="34798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</a:tblGrid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2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13300" y="6033562"/>
            <a:ext cx="3921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6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13300" y="2443695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813300" y="3055938"/>
          <a:ext cx="1319212" cy="742950"/>
        </p:xfrm>
        <a:graphic>
          <a:graphicData uri="http://schemas.openxmlformats.org/presentationml/2006/ole">
            <p:oleObj spid="_x0000_s93194" name="Формула" r:id="rId3" imgW="698197" imgH="393529" progId="">
              <p:embed/>
            </p:oleObj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040466" y="4604692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59224" y="3368146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3" name="Группа 31"/>
          <p:cNvGrpSpPr/>
          <p:nvPr/>
        </p:nvGrpSpPr>
        <p:grpSpPr>
          <a:xfrm>
            <a:off x="775228" y="4694767"/>
            <a:ext cx="587905" cy="335994"/>
            <a:chOff x="-3796772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796772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4813300" y="3864504"/>
          <a:ext cx="2230438" cy="742950"/>
        </p:xfrm>
        <a:graphic>
          <a:graphicData uri="http://schemas.openxmlformats.org/presentationml/2006/ole">
            <p:oleObj spid="_x0000_s93195" name="Формула" r:id="rId4" imgW="1180588" imgH="393529" progId="">
              <p:embed/>
            </p:oleObj>
          </a:graphicData>
        </a:graphic>
      </p:graphicFrame>
      <p:sp>
        <p:nvSpPr>
          <p:cNvPr id="24" name="Полилиния 23"/>
          <p:cNvSpPr/>
          <p:nvPr/>
        </p:nvSpPr>
        <p:spPr bwMode="auto">
          <a:xfrm>
            <a:off x="855133" y="2878667"/>
            <a:ext cx="2794000" cy="1464733"/>
          </a:xfrm>
          <a:custGeom>
            <a:avLst/>
            <a:gdLst>
              <a:gd name="connsiteX0" fmla="*/ 0 w 2794000"/>
              <a:gd name="connsiteY0" fmla="*/ 1456266 h 1464733"/>
              <a:gd name="connsiteX1" fmla="*/ 2794000 w 2794000"/>
              <a:gd name="connsiteY1" fmla="*/ 1464733 h 1464733"/>
              <a:gd name="connsiteX2" fmla="*/ 2438400 w 2794000"/>
              <a:gd name="connsiteY2" fmla="*/ 0 h 1464733"/>
              <a:gd name="connsiteX3" fmla="*/ 0 w 2794000"/>
              <a:gd name="connsiteY3" fmla="*/ 1456266 h 1464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4000" h="1464733">
                <a:moveTo>
                  <a:pt x="0" y="1456266"/>
                </a:moveTo>
                <a:lnTo>
                  <a:pt x="2794000" y="1464733"/>
                </a:lnTo>
                <a:lnTo>
                  <a:pt x="2438400" y="0"/>
                </a:lnTo>
                <a:lnTo>
                  <a:pt x="0" y="1456266"/>
                </a:lnTo>
                <a:close/>
              </a:path>
            </a:pathLst>
          </a:cu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" name="Правая фигурная скобка 11"/>
          <p:cNvSpPr/>
          <p:nvPr/>
        </p:nvSpPr>
        <p:spPr bwMode="auto">
          <a:xfrm>
            <a:off x="3689350" y="2878667"/>
            <a:ext cx="303741" cy="1447800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 bwMode="auto">
          <a:xfrm rot="5400000">
            <a:off x="2142067" y="3132665"/>
            <a:ext cx="211668" cy="2785535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769556" y="3432157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/>
          <p:nvPr/>
        </p:nvCxnSpPr>
        <p:spPr bwMode="auto">
          <a:xfrm flipH="1">
            <a:off x="3295914" y="2885376"/>
            <a:ext cx="1932" cy="1464109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Полилиния 29"/>
          <p:cNvSpPr/>
          <p:nvPr/>
        </p:nvSpPr>
        <p:spPr bwMode="auto">
          <a:xfrm>
            <a:off x="3288982" y="4132594"/>
            <a:ext cx="197466" cy="198257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4" grpId="0"/>
      <p:bldP spid="15" grpId="0"/>
      <p:bldP spid="12" grpId="0" animBg="1"/>
      <p:bldP spid="11" grpId="0" animBg="1"/>
      <p:bldP spid="27" grpId="0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792691" y="2709333"/>
          <a:ext cx="34798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</a:tblGrid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3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059362" y="6033562"/>
            <a:ext cx="2094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59363" y="2426762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059363" y="3005138"/>
          <a:ext cx="1319212" cy="742950"/>
        </p:xfrm>
        <a:graphic>
          <a:graphicData uri="http://schemas.openxmlformats.org/presentationml/2006/ole">
            <p:oleObj spid="_x0000_s98314" name="Формула" r:id="rId3" imgW="698197" imgH="393529" progId="">
              <p:embed/>
            </p:oleObj>
          </a:graphicData>
        </a:graphic>
      </p:graphicFrame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5059363" y="3813704"/>
          <a:ext cx="2230438" cy="742950"/>
        </p:xfrm>
        <a:graphic>
          <a:graphicData uri="http://schemas.openxmlformats.org/presentationml/2006/ole">
            <p:oleObj spid="_x0000_s98315" name="Формула" r:id="rId4" imgW="1180588" imgH="393529" progId="">
              <p:embed/>
            </p:oleObj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319866" y="4435360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8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1045104" y="4534960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34" name="Полилиния 33"/>
          <p:cNvSpPr/>
          <p:nvPr/>
        </p:nvSpPr>
        <p:spPr bwMode="auto">
          <a:xfrm>
            <a:off x="1146174" y="3071813"/>
            <a:ext cx="2785534" cy="1093786"/>
          </a:xfrm>
          <a:custGeom>
            <a:avLst/>
            <a:gdLst>
              <a:gd name="connsiteX0" fmla="*/ 0 w 2785534"/>
              <a:gd name="connsiteY0" fmla="*/ 0 h 1100667"/>
              <a:gd name="connsiteX1" fmla="*/ 2785534 w 2785534"/>
              <a:gd name="connsiteY1" fmla="*/ 736600 h 1100667"/>
              <a:gd name="connsiteX2" fmla="*/ 8467 w 2785534"/>
              <a:gd name="connsiteY2" fmla="*/ 1100667 h 1100667"/>
              <a:gd name="connsiteX3" fmla="*/ 0 w 2785534"/>
              <a:gd name="connsiteY3" fmla="*/ 0 h 1100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5534" h="1100667">
                <a:moveTo>
                  <a:pt x="0" y="0"/>
                </a:moveTo>
                <a:lnTo>
                  <a:pt x="2785534" y="736600"/>
                </a:lnTo>
                <a:lnTo>
                  <a:pt x="8467" y="1100667"/>
                </a:lnTo>
                <a:cubicBezTo>
                  <a:pt x="5645" y="733778"/>
                  <a:pt x="2822" y="366889"/>
                  <a:pt x="0" y="0"/>
                </a:cubicBezTo>
                <a:close/>
              </a:path>
            </a:pathLst>
          </a:cu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" name="Правая фигурная скобка 11"/>
          <p:cNvSpPr/>
          <p:nvPr/>
        </p:nvSpPr>
        <p:spPr bwMode="auto">
          <a:xfrm rot="10800000">
            <a:off x="787399" y="3073398"/>
            <a:ext cx="284692" cy="109378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 bwMode="auto">
          <a:xfrm rot="5400000">
            <a:off x="2430197" y="2963070"/>
            <a:ext cx="211668" cy="2786063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43490" y="3357447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latin typeface="Bookman Old Style" pitchFamily="18" charset="0"/>
              </a:rPr>
              <a:t>a</a:t>
            </a:r>
            <a:endParaRPr lang="ru-RU" dirty="0"/>
          </a:p>
        </p:txBody>
      </p:sp>
      <p:sp>
        <p:nvSpPr>
          <p:cNvPr id="30" name="Полилиния 29"/>
          <p:cNvSpPr/>
          <p:nvPr/>
        </p:nvSpPr>
        <p:spPr bwMode="auto">
          <a:xfrm>
            <a:off x="1145858" y="3615797"/>
            <a:ext cx="197466" cy="198257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428625" y="3374380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3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 bwMode="auto">
          <a:xfrm flipH="1">
            <a:off x="1138767" y="3808415"/>
            <a:ext cx="2785533" cy="0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4" grpId="0"/>
      <p:bldP spid="12" grpId="0" animBg="1"/>
      <p:bldP spid="11" grpId="0" animBg="1"/>
      <p:bldP spid="27" grpId="0"/>
      <p:bldP spid="30" grpId="0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792691" y="2709333"/>
          <a:ext cx="34798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  <a:gridCol w="347980"/>
              </a:tblGrid>
              <a:tr h="3260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08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767" y="973138"/>
            <a:ext cx="833276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300" b="1" i="1" dirty="0" smtClean="0">
                <a:solidFill>
                  <a:prstClr val="black"/>
                </a:solidFill>
                <a:latin typeface="Bookman Old Style" pitchFamily="18" charset="0"/>
              </a:rPr>
              <a:t>4</a:t>
            </a:r>
            <a:r>
              <a:rPr lang="ru-RU" sz="2300" b="1" i="1" dirty="0" smtClean="0">
                <a:solidFill>
                  <a:prstClr val="black"/>
                </a:solidFill>
                <a:latin typeface="Bookman Old Style" pitchFamily="18" charset="0"/>
              </a:rPr>
              <a:t>.</a:t>
            </a:r>
            <a:r>
              <a:rPr lang="ru-RU" sz="2300" i="1" dirty="0" smtClean="0">
                <a:solidFill>
                  <a:prstClr val="black"/>
                </a:solidFill>
                <a:latin typeface="Bookman Old Style" pitchFamily="18" charset="0"/>
              </a:rPr>
              <a:t> Найдите площадь треугольника, изображенного на клетчатой бумаге с размером клетки 1см×1см. Ответ дайте в квадратных сантиметрах. </a:t>
            </a:r>
            <a:endParaRPr lang="en-US" sz="23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83200" y="5965196"/>
            <a:ext cx="36758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Ответ: 1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2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83200" y="2400886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Решение: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283200" y="3013130"/>
          <a:ext cx="1319212" cy="742950"/>
        </p:xfrm>
        <a:graphic>
          <a:graphicData uri="http://schemas.openxmlformats.org/presentationml/2006/ole">
            <p:oleObj spid="_x0000_s99338" name="Формула" r:id="rId3" imgW="698197" imgH="393529" progId="">
              <p:embed/>
            </p:oleObj>
          </a:graphicData>
        </a:graphic>
      </p:graphicFrame>
      <p:graphicFrame>
        <p:nvGraphicFramePr>
          <p:cNvPr id="72708" name="Object 17"/>
          <p:cNvGraphicFramePr>
            <a:graphicFrameLocks noChangeAspect="1"/>
          </p:cNvGraphicFramePr>
          <p:nvPr/>
        </p:nvGraphicFramePr>
        <p:xfrm>
          <a:off x="5283200" y="3813229"/>
          <a:ext cx="2230438" cy="742950"/>
        </p:xfrm>
        <a:graphic>
          <a:graphicData uri="http://schemas.openxmlformats.org/presentationml/2006/ole">
            <p:oleObj spid="_x0000_s99339" name="Формула" r:id="rId4" imgW="1180588" imgH="393529" progId="">
              <p:embed/>
            </p:oleObj>
          </a:graphicData>
        </a:graphic>
      </p:graphicFrame>
      <p:sp>
        <p:nvSpPr>
          <p:cNvPr id="12" name="Правая фигурная скобка 11"/>
          <p:cNvSpPr/>
          <p:nvPr/>
        </p:nvSpPr>
        <p:spPr bwMode="auto">
          <a:xfrm rot="10800000">
            <a:off x="787399" y="3073397"/>
            <a:ext cx="284692" cy="1456269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 bwMode="auto">
          <a:xfrm rot="5400000">
            <a:off x="2780241" y="3711049"/>
            <a:ext cx="211668" cy="2085976"/>
          </a:xfrm>
          <a:prstGeom prst="rightBrace">
            <a:avLst>
              <a:gd name="adj1" fmla="val 59946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Полилиния 29"/>
          <p:cNvSpPr/>
          <p:nvPr/>
        </p:nvSpPr>
        <p:spPr bwMode="auto">
          <a:xfrm>
            <a:off x="1145858" y="4352397"/>
            <a:ext cx="192406" cy="181503"/>
          </a:xfrm>
          <a:custGeom>
            <a:avLst/>
            <a:gdLst>
              <a:gd name="connsiteX0" fmla="*/ 0 w 157163"/>
              <a:gd name="connsiteY0" fmla="*/ 0 h 126207"/>
              <a:gd name="connsiteX1" fmla="*/ 157163 w 157163"/>
              <a:gd name="connsiteY1" fmla="*/ 0 h 126207"/>
              <a:gd name="connsiteX2" fmla="*/ 154782 w 157163"/>
              <a:gd name="connsiteY2" fmla="*/ 126207 h 12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7163" h="126207">
                <a:moveTo>
                  <a:pt x="0" y="0"/>
                </a:moveTo>
                <a:lnTo>
                  <a:pt x="157163" y="0"/>
                </a:lnTo>
                <a:cubicBezTo>
                  <a:pt x="156369" y="42069"/>
                  <a:pt x="155576" y="84138"/>
                  <a:pt x="154782" y="1262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5" name="Прямоугольник 14"/>
          <p:cNvSpPr/>
          <p:nvPr/>
        </p:nvSpPr>
        <p:spPr>
          <a:xfrm>
            <a:off x="386291" y="3560647"/>
            <a:ext cx="394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4" name="Полилиния 23"/>
          <p:cNvSpPr/>
          <p:nvPr/>
        </p:nvSpPr>
        <p:spPr bwMode="auto">
          <a:xfrm>
            <a:off x="1143001" y="3064933"/>
            <a:ext cx="2768600" cy="1473200"/>
          </a:xfrm>
          <a:custGeom>
            <a:avLst/>
            <a:gdLst>
              <a:gd name="connsiteX0" fmla="*/ 0 w 2802467"/>
              <a:gd name="connsiteY0" fmla="*/ 0 h 1092200"/>
              <a:gd name="connsiteX1" fmla="*/ 694267 w 2802467"/>
              <a:gd name="connsiteY1" fmla="*/ 1092200 h 1092200"/>
              <a:gd name="connsiteX2" fmla="*/ 2802467 w 2802467"/>
              <a:gd name="connsiteY2" fmla="*/ 1092200 h 1092200"/>
              <a:gd name="connsiteX3" fmla="*/ 0 w 2802467"/>
              <a:gd name="connsiteY3" fmla="*/ 0 h 109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2467" h="1092200">
                <a:moveTo>
                  <a:pt x="0" y="0"/>
                </a:moveTo>
                <a:lnTo>
                  <a:pt x="694267" y="1092200"/>
                </a:lnTo>
                <a:lnTo>
                  <a:pt x="2802467" y="1092200"/>
                </a:lnTo>
                <a:lnTo>
                  <a:pt x="0" y="0"/>
                </a:lnTo>
                <a:close/>
              </a:path>
            </a:pathLst>
          </a:custGeom>
          <a:solidFill>
            <a:srgbClr val="92D050">
              <a:alpha val="50196"/>
            </a:srgbClr>
          </a:solidFill>
          <a:ln w="2857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/>
          </a:p>
        </p:txBody>
      </p:sp>
      <p:sp>
        <p:nvSpPr>
          <p:cNvPr id="14" name="Прямоугольник 13"/>
          <p:cNvSpPr/>
          <p:nvPr/>
        </p:nvSpPr>
        <p:spPr>
          <a:xfrm>
            <a:off x="2667000" y="4824827"/>
            <a:ext cx="434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  <a:latin typeface="Bookman Old Style" pitchFamily="18" charset="0"/>
              </a:rPr>
              <a:t>6</a:t>
            </a:r>
            <a:endParaRPr lang="ru-RU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31"/>
          <p:cNvGrpSpPr/>
          <p:nvPr/>
        </p:nvGrpSpPr>
        <p:grpSpPr>
          <a:xfrm>
            <a:off x="3483504" y="3070227"/>
            <a:ext cx="587905" cy="335994"/>
            <a:chOff x="-3811059" y="5228167"/>
            <a:chExt cx="587905" cy="335994"/>
          </a:xfrm>
        </p:grpSpPr>
        <p:cxnSp>
          <p:nvCxnSpPr>
            <p:cNvPr id="28" name="Прямая соединительная линия 27"/>
            <p:cNvCxnSpPr/>
            <p:nvPr/>
          </p:nvCxnSpPr>
          <p:spPr bwMode="auto">
            <a:xfrm flipV="1">
              <a:off x="-3717131" y="5228167"/>
              <a:ext cx="350044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Прямоугольник 30"/>
            <p:cNvSpPr/>
            <p:nvPr/>
          </p:nvSpPr>
          <p:spPr>
            <a:xfrm>
              <a:off x="-3811059" y="5256384"/>
              <a:ext cx="58790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400" i="1" dirty="0" smtClean="0">
                  <a:solidFill>
                    <a:prstClr val="black"/>
                  </a:solidFill>
                  <a:latin typeface="Bookman Old Style" pitchFamily="18" charset="0"/>
                </a:rPr>
                <a:t>1см</a:t>
              </a:r>
              <a:endParaRPr lang="ru-RU" sz="1400" dirty="0"/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1067757" y="3733801"/>
            <a:ext cx="538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h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Bookman Old Style" pitchFamily="18" charset="0"/>
              </a:rPr>
              <a:t>a</a:t>
            </a:r>
            <a:endParaRPr lang="ru-RU" dirty="0">
              <a:solidFill>
                <a:srgbClr val="0070C0"/>
              </a:solidFill>
            </a:endParaRPr>
          </a:p>
        </p:txBody>
      </p:sp>
      <p:cxnSp>
        <p:nvCxnSpPr>
          <p:cNvPr id="42" name="Прямая соединительная линия 41"/>
          <p:cNvCxnSpPr>
            <a:stCxn id="24" idx="1"/>
          </p:cNvCxnSpPr>
          <p:nvPr/>
        </p:nvCxnSpPr>
        <p:spPr bwMode="auto">
          <a:xfrm flipH="1" flipV="1">
            <a:off x="1145381" y="4533900"/>
            <a:ext cx="683497" cy="4233"/>
          </a:xfrm>
          <a:prstGeom prst="line">
            <a:avLst/>
          </a:prstGeom>
          <a:solidFill>
            <a:srgbClr val="FF0000">
              <a:alpha val="50196"/>
            </a:srgb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Прямая соединительная линия 28"/>
          <p:cNvCxnSpPr>
            <a:stCxn id="24" idx="0"/>
          </p:cNvCxnSpPr>
          <p:nvPr/>
        </p:nvCxnSpPr>
        <p:spPr bwMode="auto">
          <a:xfrm flipH="1">
            <a:off x="1143000" y="3064933"/>
            <a:ext cx="1" cy="1476111"/>
          </a:xfrm>
          <a:prstGeom prst="line">
            <a:avLst/>
          </a:prstGeom>
          <a:solidFill>
            <a:srgbClr val="FF0000">
              <a:alpha val="50196"/>
            </a:srgbClr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2" grpId="0" animBg="1"/>
      <p:bldP spid="11" grpId="0" animBg="1"/>
      <p:bldP spid="30" grpId="0" animBg="1"/>
      <p:bldP spid="15" grpId="0"/>
      <p:bldP spid="14" grpId="0"/>
      <p:bldP spid="27" grpId="0"/>
    </p:bld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</TotalTime>
  <Words>565</Words>
  <Application>Microsoft Office PowerPoint</Application>
  <PresentationFormat>Экран (4:3)</PresentationFormat>
  <Paragraphs>133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Selling a Product or Service</vt:lpstr>
      <vt:lpstr>Формула</vt:lpstr>
      <vt:lpstr>Решение  заданий   В3  площади многоугольников по материалам открытого банка  задач ЕГЭ по математике 2013 года http://mathege.ru/or/ege/Main.html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Анна</cp:lastModifiedBy>
  <cp:revision>265</cp:revision>
  <dcterms:created xsi:type="dcterms:W3CDTF">2006-11-17T10:56:14Z</dcterms:created>
  <dcterms:modified xsi:type="dcterms:W3CDTF">2018-12-01T20:03:17Z</dcterms:modified>
</cp:coreProperties>
</file>