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57" r:id="rId4"/>
    <p:sldId id="259" r:id="rId5"/>
    <p:sldId id="258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2" r:id="rId30"/>
    <p:sldId id="291" r:id="rId31"/>
    <p:sldId id="263" r:id="rId32"/>
    <p:sldId id="264" r:id="rId33"/>
    <p:sldId id="265" r:id="rId34"/>
    <p:sldId id="288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знаний!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Лента блогов - Портал профессионального образования Чеченской респуб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9" y="-171400"/>
            <a:ext cx="919805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1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5" b="54298"/>
          <a:stretch>
            <a:fillRect/>
          </a:stretch>
        </p:blipFill>
        <p:spPr>
          <a:xfrm>
            <a:off x="179388" y="260350"/>
            <a:ext cx="4503737" cy="626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292707" y="1916113"/>
            <a:ext cx="341792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Кафедральный </a:t>
            </a:r>
          </a:p>
          <a:p>
            <a:pPr algn="ctr"/>
            <a:r>
              <a:rPr lang="ru-RU" dirty="0" err="1"/>
              <a:t>Крестовоздвиженский</a:t>
            </a:r>
            <a:r>
              <a:rPr lang="ru-RU" dirty="0"/>
              <a:t> собор.</a:t>
            </a:r>
          </a:p>
          <a:p>
            <a:pPr algn="ctr"/>
            <a:r>
              <a:rPr lang="ru-RU" dirty="0"/>
              <a:t>1890</a:t>
            </a:r>
          </a:p>
          <a:p>
            <a:pPr algn="ctr"/>
            <a:r>
              <a:rPr lang="ru-RU" dirty="0"/>
              <a:t>Архитекторы:</a:t>
            </a:r>
          </a:p>
          <a:p>
            <a:pPr algn="ctr"/>
            <a:r>
              <a:rPr lang="ru-RU" dirty="0" err="1"/>
              <a:t>ФФ.Вагнер</a:t>
            </a:r>
            <a:r>
              <a:rPr lang="ru-RU" dirty="0"/>
              <a:t>, </a:t>
            </a:r>
            <a:r>
              <a:rPr lang="ru-RU" dirty="0" err="1"/>
              <a:t>К.Е.Лазарев</a:t>
            </a:r>
            <a:r>
              <a:rPr lang="ru-RU" dirty="0"/>
              <a:t>, </a:t>
            </a:r>
            <a:r>
              <a:rPr lang="ru-RU" dirty="0" err="1"/>
              <a:t>Э.И.Эзет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0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69" b="55333"/>
          <a:stretch>
            <a:fillRect/>
          </a:stretch>
        </p:blipFill>
        <p:spPr bwMode="auto">
          <a:xfrm>
            <a:off x="971550" y="1265238"/>
            <a:ext cx="7704138" cy="548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01697" y="0"/>
            <a:ext cx="6002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Омск. Городской совет. Бывшая городская Дума. 1897-1907</a:t>
            </a:r>
          </a:p>
          <a:p>
            <a:pPr algn="ctr"/>
            <a:r>
              <a:rPr lang="ru-RU" dirty="0"/>
              <a:t>Архитекторы. Н.Е. </a:t>
            </a:r>
            <a:r>
              <a:rPr lang="ru-RU" dirty="0" err="1"/>
              <a:t>Вараксин</a:t>
            </a:r>
            <a:r>
              <a:rPr lang="ru-RU" dirty="0"/>
              <a:t>, Г.С. </a:t>
            </a:r>
            <a:r>
              <a:rPr lang="ru-RU" dirty="0" err="1"/>
              <a:t>Бартковский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6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4" t="49847" b="3012"/>
          <a:stretch>
            <a:fillRect/>
          </a:stretch>
        </p:blipFill>
        <p:spPr bwMode="auto">
          <a:xfrm>
            <a:off x="1187450" y="1021154"/>
            <a:ext cx="6840538" cy="5575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63713" y="0"/>
            <a:ext cx="55624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Омск. Железнодорожный вокзал. Конец 1890-х годов. </a:t>
            </a:r>
          </a:p>
          <a:p>
            <a:r>
              <a:rPr lang="ru-RU" dirty="0"/>
              <a:t>Реконструировался в 1914 году, в 1956-1958 годах</a:t>
            </a:r>
          </a:p>
        </p:txBody>
      </p:sp>
    </p:spTree>
    <p:extLst>
      <p:ext uri="{BB962C8B-B14F-4D97-AF65-F5344CB8AC3E}">
        <p14:creationId xmlns:p14="http://schemas.microsoft.com/office/powerpoint/2010/main" val="10391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"/>
          <a:stretch>
            <a:fillRect/>
          </a:stretch>
        </p:blipFill>
        <p:spPr>
          <a:xfrm>
            <a:off x="323850" y="333375"/>
            <a:ext cx="4032250" cy="583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707259" y="1628775"/>
            <a:ext cx="40109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Музей народного художника России</a:t>
            </a:r>
          </a:p>
          <a:p>
            <a:pPr algn="ctr"/>
            <a:r>
              <a:rPr lang="ru-RU" dirty="0" err="1"/>
              <a:t>К.П.Белова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Ранее – дом Ф.Ф.Штумпфа.1900-е годы</a:t>
            </a:r>
          </a:p>
        </p:txBody>
      </p:sp>
    </p:spTree>
    <p:extLst>
      <p:ext uri="{BB962C8B-B14F-4D97-AF65-F5344CB8AC3E}">
        <p14:creationId xmlns:p14="http://schemas.microsoft.com/office/powerpoint/2010/main" val="25226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61" r="52113" b="2315"/>
          <a:stretch>
            <a:fillRect/>
          </a:stretch>
        </p:blipFill>
        <p:spPr>
          <a:xfrm>
            <a:off x="250825" y="404813"/>
            <a:ext cx="5473700" cy="583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88997" y="1484313"/>
            <a:ext cx="282705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Государственный </a:t>
            </a:r>
          </a:p>
          <a:p>
            <a:pPr algn="ctr"/>
            <a:r>
              <a:rPr lang="ru-RU" dirty="0"/>
              <a:t>университет </a:t>
            </a:r>
          </a:p>
          <a:p>
            <a:pPr algn="ctr"/>
            <a:r>
              <a:rPr lang="ru-RU" dirty="0"/>
              <a:t>путей сообщения.</a:t>
            </a:r>
          </a:p>
          <a:p>
            <a:pPr algn="ctr"/>
            <a:r>
              <a:rPr lang="ru-RU" dirty="0"/>
              <a:t>Здание строилось как </a:t>
            </a:r>
          </a:p>
          <a:p>
            <a:pPr algn="ctr"/>
            <a:r>
              <a:rPr lang="ru-RU" dirty="0"/>
              <a:t>Управление Омской </a:t>
            </a:r>
          </a:p>
          <a:p>
            <a:pPr algn="ctr"/>
            <a:r>
              <a:rPr lang="ru-RU" dirty="0"/>
              <a:t>железной дороги в </a:t>
            </a:r>
          </a:p>
          <a:p>
            <a:pPr algn="ctr"/>
            <a:r>
              <a:rPr lang="ru-RU" dirty="0"/>
              <a:t>1914-1914 гг.</a:t>
            </a:r>
          </a:p>
          <a:p>
            <a:pPr algn="ctr"/>
            <a:r>
              <a:rPr lang="ru-RU" dirty="0"/>
              <a:t>Автор проекта фасадов </a:t>
            </a:r>
          </a:p>
          <a:p>
            <a:pPr algn="ctr"/>
            <a:r>
              <a:rPr lang="ru-RU" dirty="0"/>
              <a:t>архитектор </a:t>
            </a:r>
            <a:r>
              <a:rPr lang="ru-RU" dirty="0" err="1"/>
              <a:t>Ф.И.Лидваль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Автор лепных работ </a:t>
            </a:r>
          </a:p>
          <a:p>
            <a:pPr algn="ctr"/>
            <a:r>
              <a:rPr lang="ru-RU" dirty="0"/>
              <a:t>на фасаде и в интерьере – </a:t>
            </a:r>
          </a:p>
          <a:p>
            <a:pPr algn="ctr"/>
            <a:r>
              <a:rPr lang="ru-RU" dirty="0"/>
              <a:t>Скульптор </a:t>
            </a:r>
            <a:r>
              <a:rPr lang="ru-RU" dirty="0" err="1"/>
              <a:t>В.Ф.Винклер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5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>
            <a:fillRect/>
          </a:stretch>
        </p:blipFill>
        <p:spPr>
          <a:xfrm>
            <a:off x="466725" y="1700808"/>
            <a:ext cx="8497888" cy="4052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90335" y="279822"/>
            <a:ext cx="8353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Омск. Областной музей изобразительных искусств им. Врубеля - один из</a:t>
            </a:r>
          </a:p>
          <a:p>
            <a:pPr algn="ctr"/>
            <a:r>
              <a:rPr lang="ru-RU" dirty="0"/>
              <a:t>крупнейших    музеев Сибири.  </a:t>
            </a:r>
          </a:p>
          <a:p>
            <a:pPr algn="ctr"/>
            <a:r>
              <a:rPr lang="ru-RU" dirty="0"/>
              <a:t>Размещается в бывшем торговом корпусе.   1914.</a:t>
            </a:r>
          </a:p>
          <a:p>
            <a:pPr algn="ctr"/>
            <a:r>
              <a:rPr lang="ru-RU" dirty="0"/>
              <a:t>Архитектор А. Д. Крячков.</a:t>
            </a:r>
          </a:p>
        </p:txBody>
      </p:sp>
    </p:spTree>
    <p:extLst>
      <p:ext uri="{BB962C8B-B14F-4D97-AF65-F5344CB8AC3E}">
        <p14:creationId xmlns:p14="http://schemas.microsoft.com/office/powerpoint/2010/main" val="9456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6" r="39307" b="2315"/>
          <a:stretch>
            <a:fillRect/>
          </a:stretch>
        </p:blipFill>
        <p:spPr>
          <a:xfrm>
            <a:off x="1403350" y="260350"/>
            <a:ext cx="6481763" cy="527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925600" y="5661025"/>
            <a:ext cx="547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Здание законодательного собрания Омской области. </a:t>
            </a:r>
          </a:p>
          <a:p>
            <a:pPr algn="ctr"/>
            <a:r>
              <a:rPr lang="ru-RU" dirty="0"/>
              <a:t>Строилось как здание судебных установлений. 1916. </a:t>
            </a:r>
          </a:p>
          <a:p>
            <a:pPr algn="ctr"/>
            <a:r>
              <a:rPr lang="ru-RU" dirty="0"/>
              <a:t>Архитектор </a:t>
            </a:r>
            <a:r>
              <a:rPr lang="ru-RU" dirty="0" err="1"/>
              <a:t>В.А.Пруссаков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0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1" r="33788" b="54823"/>
          <a:stretch>
            <a:fillRect/>
          </a:stretch>
        </p:blipFill>
        <p:spPr>
          <a:xfrm>
            <a:off x="468313" y="188913"/>
            <a:ext cx="3671887" cy="544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5" b="54823"/>
          <a:stretch>
            <a:fillRect/>
          </a:stretch>
        </p:blipFill>
        <p:spPr bwMode="auto">
          <a:xfrm>
            <a:off x="4716463" y="188913"/>
            <a:ext cx="3887787" cy="544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119868" y="5589588"/>
            <a:ext cx="723922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Омск. Зал органной и камерной музыки Омской областной филармонии. </a:t>
            </a:r>
          </a:p>
          <a:p>
            <a:pPr algn="ctr"/>
            <a:r>
              <a:rPr lang="ru-RU" sz="1600" dirty="0"/>
              <a:t>Размещается в здании бывшего кинематографа «Кристалл-Палас». 1916. </a:t>
            </a:r>
          </a:p>
          <a:p>
            <a:pPr algn="ctr"/>
            <a:r>
              <a:rPr lang="ru-RU" sz="1600" dirty="0"/>
              <a:t>Архитектор Ф. А. Черноморченко. Авторы проекта реконструкции -архитекторы: </a:t>
            </a:r>
          </a:p>
          <a:p>
            <a:pPr algn="ctr"/>
            <a:r>
              <a:rPr lang="ru-RU" sz="1600" dirty="0"/>
              <a:t>А. М. </a:t>
            </a:r>
            <a:r>
              <a:rPr lang="ru-RU" sz="1600" dirty="0" err="1"/>
              <a:t>Клримов</a:t>
            </a:r>
            <a:r>
              <a:rPr lang="ru-RU" sz="1600" dirty="0"/>
              <a:t>, Т. П. Малиновская, П. П. Игнатов. 2002.</a:t>
            </a:r>
          </a:p>
        </p:txBody>
      </p:sp>
    </p:spTree>
    <p:extLst>
      <p:ext uri="{BB962C8B-B14F-4D97-AF65-F5344CB8AC3E}">
        <p14:creationId xmlns:p14="http://schemas.microsoft.com/office/powerpoint/2010/main" val="8078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6" r="1759" b="3894"/>
          <a:stretch>
            <a:fillRect/>
          </a:stretch>
        </p:blipFill>
        <p:spPr>
          <a:xfrm>
            <a:off x="539750" y="404813"/>
            <a:ext cx="8064500" cy="405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76761" y="4724400"/>
            <a:ext cx="76301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Мэрия города. Бывший дом Русско-азиатской компании на Втором Взвозе. </a:t>
            </a:r>
          </a:p>
          <a:p>
            <a:pPr algn="ctr"/>
            <a:r>
              <a:rPr lang="ru-RU" dirty="0"/>
              <a:t>1917 г.  Автор лепных работ скульптор </a:t>
            </a:r>
            <a:r>
              <a:rPr lang="ru-RU" dirty="0" err="1"/>
              <a:t>В.Ф.Винклер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7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8" r="1019" b="3894"/>
          <a:stretch>
            <a:fillRect/>
          </a:stretch>
        </p:blipFill>
        <p:spPr>
          <a:xfrm>
            <a:off x="468313" y="404813"/>
            <a:ext cx="8280400" cy="400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85868" y="4745038"/>
            <a:ext cx="66960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Торговый центр «Омский» - крупнейшее предприятие розничной </a:t>
            </a:r>
          </a:p>
          <a:p>
            <a:pPr algn="ctr"/>
            <a:r>
              <a:rPr lang="ru-RU" dirty="0"/>
              <a:t>торговли. 1984. Архитекторы: Ю.И. Зайцев, </a:t>
            </a:r>
            <a:r>
              <a:rPr lang="ru-RU" dirty="0" err="1"/>
              <a:t>В.Н.Парфиненко</a:t>
            </a:r>
            <a:r>
              <a:rPr lang="ru-RU" dirty="0"/>
              <a:t>, </a:t>
            </a:r>
          </a:p>
          <a:p>
            <a:pPr algn="ctr"/>
            <a:r>
              <a:rPr lang="ru-RU" dirty="0" err="1"/>
              <a:t>В.П.Паровышник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0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 for импульс с - Аптека Повышение потенции. Купить виагру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08914"/>
            <a:ext cx="4496139" cy="694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ект герба Омской области (2002 г.) Геральдика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07" y="3933055"/>
            <a:ext cx="2556629" cy="28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Портрет Омской области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76693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</a:rPr>
              <a:t>Виртуальная экскурсия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Сибиряки- вместе мы СИЛА. Стр.10 :: Томская область. Родник &quot;Дызвездный ключ&quot; :: Земляки - сестры :: Дамский клуб LA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4" y="5310822"/>
            <a:ext cx="222717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Герб города Ялуторовск (1785 г.) Геральдика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918" y="200050"/>
            <a:ext cx="1702994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82" r="896" b="2315"/>
          <a:stretch>
            <a:fillRect/>
          </a:stretch>
        </p:blipFill>
        <p:spPr>
          <a:xfrm>
            <a:off x="179388" y="188913"/>
            <a:ext cx="8713787" cy="4284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89206" y="5229225"/>
            <a:ext cx="73164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Спортивно-концертный комплекс </a:t>
            </a:r>
            <a:r>
              <a:rPr lang="ru-RU" dirty="0" err="1"/>
              <a:t>им.Виктора</a:t>
            </a:r>
            <a:r>
              <a:rPr lang="ru-RU" dirty="0"/>
              <a:t> </a:t>
            </a:r>
            <a:r>
              <a:rPr lang="ru-RU" dirty="0" err="1"/>
              <a:t>Блинова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(Виктор Блинов – омич, выдающийся хоккеист, олимпийский чемпион). </a:t>
            </a:r>
          </a:p>
          <a:p>
            <a:pPr algn="ctr"/>
            <a:r>
              <a:rPr lang="ru-RU" dirty="0"/>
              <a:t>Построен в 1986г. Архитекторы: М.И. </a:t>
            </a:r>
            <a:r>
              <a:rPr lang="ru-RU" dirty="0" err="1"/>
              <a:t>Хахаев</a:t>
            </a:r>
            <a:r>
              <a:rPr lang="ru-RU" dirty="0"/>
              <a:t>, </a:t>
            </a:r>
            <a:r>
              <a:rPr lang="ru-RU" dirty="0" err="1"/>
              <a:t>И.П.Голенко</a:t>
            </a:r>
            <a:r>
              <a:rPr lang="ru-RU" dirty="0"/>
              <a:t>, </a:t>
            </a:r>
            <a:r>
              <a:rPr lang="ru-RU" dirty="0" err="1"/>
              <a:t>Л.К.Маслова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54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5"/>
          <a:stretch>
            <a:fillRect/>
          </a:stretch>
        </p:blipFill>
        <p:spPr>
          <a:xfrm>
            <a:off x="755650" y="277813"/>
            <a:ext cx="7920038" cy="4078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684213" y="4437063"/>
            <a:ext cx="7772400" cy="2260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/>
              <a:t>Омск. Панорама Тарского бульвара. Слева - Департамент Федеральной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/>
              <a:t>государственном службы занятости населения по Омской области. 1997.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/>
              <a:t>Архитекторы: Ю. А. Захаров, О. С. Белова. В глубине - </a:t>
            </a:r>
            <a:r>
              <a:rPr lang="ru-RU" sz="1600" dirty="0" err="1"/>
              <a:t>Крестовоздвиженский</a:t>
            </a:r>
            <a:r>
              <a:rPr lang="ru-RU" sz="16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/>
              <a:t>кафедральный собор. За комплексный проект «Дорога к храму»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/>
              <a:t>(1997, Руководитель Г. Е. Чиркин) коллектив ОАО «</a:t>
            </a:r>
            <a:r>
              <a:rPr lang="ru-RU" sz="1600" dirty="0" err="1"/>
              <a:t>Омскгражданпроект</a:t>
            </a:r>
            <a:r>
              <a:rPr lang="ru-RU" sz="1600" dirty="0"/>
              <a:t>»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/>
              <a:t>награжден дипломом Союза архитекторов России.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/>
              <a:t>Омск. Памятник жертвам политических репрессий в СССР. 1994.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dirty="0"/>
              <a:t>Архитектор М. М. </a:t>
            </a:r>
            <a:r>
              <a:rPr lang="ru-RU" sz="1600" dirty="0" err="1"/>
              <a:t>Хахаев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5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3" r="1961" b="2942"/>
          <a:stretch>
            <a:fillRect/>
          </a:stretch>
        </p:blipFill>
        <p:spPr bwMode="auto">
          <a:xfrm>
            <a:off x="323850" y="260350"/>
            <a:ext cx="8569325" cy="434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46830" y="5084763"/>
            <a:ext cx="74535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Омск. Государственная медицинская академия. Бывший магазин </a:t>
            </a:r>
          </a:p>
          <a:p>
            <a:pPr algn="ctr"/>
            <a:r>
              <a:rPr lang="ru-RU" sz="1600" dirty="0"/>
              <a:t>Фабрично-торгового товарищества «Братья Овсянниковы и А. Ганин с сыновьями» </a:t>
            </a:r>
          </a:p>
          <a:p>
            <a:pPr algn="ctr"/>
            <a:r>
              <a:rPr lang="ru-RU" sz="1600" dirty="0"/>
              <a:t>на </a:t>
            </a:r>
            <a:r>
              <a:rPr lang="ru-RU" sz="1600" dirty="0" err="1"/>
              <a:t>ЛюбиНСКОМ</a:t>
            </a:r>
            <a:r>
              <a:rPr lang="ru-RU" sz="1600" dirty="0"/>
              <a:t> ПРОСПЕКТЕ.</a:t>
            </a:r>
          </a:p>
          <a:p>
            <a:pPr algn="ctr"/>
            <a:r>
              <a:rPr lang="ru-RU" sz="1600" dirty="0"/>
              <a:t>Омск. </a:t>
            </a:r>
            <a:r>
              <a:rPr lang="ru-RU" sz="1600" dirty="0" err="1"/>
              <a:t>Любинский</a:t>
            </a:r>
            <a:r>
              <a:rPr lang="ru-RU" sz="1600" dirty="0"/>
              <a:t> проспект.</a:t>
            </a:r>
          </a:p>
        </p:txBody>
      </p:sp>
    </p:spTree>
    <p:extLst>
      <p:ext uri="{BB962C8B-B14F-4D97-AF65-F5344CB8AC3E}">
        <p14:creationId xmlns:p14="http://schemas.microsoft.com/office/powerpoint/2010/main" val="6253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72" b="54823"/>
          <a:stretch>
            <a:fillRect/>
          </a:stretch>
        </p:blipFill>
        <p:spPr>
          <a:xfrm>
            <a:off x="827088" y="188913"/>
            <a:ext cx="7489825" cy="5618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01116" y="5848350"/>
            <a:ext cx="7152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dirty="0" err="1"/>
              <a:t>Христо</a:t>
            </a:r>
            <a:r>
              <a:rPr lang="ru-RU" sz="1600" dirty="0"/>
              <a:t>-Рождественский собор. Строительство начато в феврале 1999 г. </a:t>
            </a:r>
          </a:p>
          <a:p>
            <a:pPr algn="ctr"/>
            <a:r>
              <a:rPr lang="ru-RU" sz="1600" dirty="0"/>
              <a:t>Освящён в Рождество 2001 года Митрополитом Омским и Тарским Феодосием.</a:t>
            </a:r>
          </a:p>
          <a:p>
            <a:pPr algn="ctr"/>
            <a:r>
              <a:rPr lang="ru-RU" sz="1600" dirty="0"/>
              <a:t>Архитекторы: А.М. Каримов, А.М. </a:t>
            </a:r>
            <a:r>
              <a:rPr lang="ru-RU" sz="1600" dirty="0" err="1"/>
              <a:t>Слинкин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9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9"/>
          <a:stretch>
            <a:fillRect/>
          </a:stretch>
        </p:blipFill>
        <p:spPr bwMode="auto">
          <a:xfrm>
            <a:off x="179388" y="333375"/>
            <a:ext cx="8713787" cy="408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31156" y="5516563"/>
            <a:ext cx="77705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Омск. Административное здание акционерного общества «</a:t>
            </a:r>
            <a:r>
              <a:rPr lang="ru-RU" dirty="0" err="1"/>
              <a:t>Транссибнефть</a:t>
            </a:r>
            <a:r>
              <a:rPr lang="ru-RU" dirty="0"/>
              <a:t>». </a:t>
            </a:r>
          </a:p>
          <a:p>
            <a:pPr algn="ctr"/>
            <a:r>
              <a:rPr lang="ru-RU" dirty="0"/>
              <a:t>2000. Архитектор М.Ю. </a:t>
            </a:r>
            <a:r>
              <a:rPr lang="ru-RU" dirty="0" err="1"/>
              <a:t>Леженин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4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8" r="1549" b="55333"/>
          <a:stretch>
            <a:fillRect/>
          </a:stretch>
        </p:blipFill>
        <p:spPr>
          <a:xfrm>
            <a:off x="179388" y="188913"/>
            <a:ext cx="4179887" cy="640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909392" y="1916113"/>
            <a:ext cx="32399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Часовня Ильи Пророка </a:t>
            </a:r>
          </a:p>
          <a:p>
            <a:pPr algn="ctr"/>
            <a:r>
              <a:rPr lang="ru-RU" dirty="0"/>
              <a:t>на площади им. Ленина. 2001. </a:t>
            </a:r>
          </a:p>
          <a:p>
            <a:pPr algn="ctr"/>
            <a:r>
              <a:rPr lang="ru-RU" dirty="0"/>
              <a:t>Архитектор </a:t>
            </a:r>
            <a:r>
              <a:rPr lang="ru-RU" dirty="0" err="1"/>
              <a:t>В.А.Баранов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4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" r="66342" b="54823"/>
          <a:stretch>
            <a:fillRect/>
          </a:stretch>
        </p:blipFill>
        <p:spPr>
          <a:xfrm>
            <a:off x="468313" y="333375"/>
            <a:ext cx="3908425" cy="5688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794773" y="1844675"/>
            <a:ext cx="382483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Омск. Памятник Ф. М. Достоевскому </a:t>
            </a:r>
          </a:p>
          <a:p>
            <a:pPr algn="ctr"/>
            <a:r>
              <a:rPr lang="ru-RU" dirty="0"/>
              <a:t>на территории бывшей Омской </a:t>
            </a:r>
          </a:p>
          <a:p>
            <a:pPr algn="ctr"/>
            <a:r>
              <a:rPr lang="ru-RU" dirty="0"/>
              <a:t>крепости. 2001. </a:t>
            </a:r>
          </a:p>
          <a:p>
            <a:pPr algn="ctr"/>
            <a:r>
              <a:rPr lang="ru-RU" dirty="0"/>
              <a:t>Скульптор С. А. </a:t>
            </a:r>
            <a:r>
              <a:rPr lang="ru-RU" dirty="0" err="1"/>
              <a:t>Голованцев</a:t>
            </a:r>
            <a:r>
              <a:rPr lang="ru-RU" dirty="0"/>
              <a:t>, </a:t>
            </a:r>
          </a:p>
          <a:p>
            <a:pPr algn="ctr"/>
            <a:r>
              <a:rPr lang="ru-RU" dirty="0"/>
              <a:t>архитектор А. М. Каримов. </a:t>
            </a:r>
          </a:p>
          <a:p>
            <a:pPr algn="ctr"/>
            <a:endParaRPr lang="ru-RU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9" r="870" b="3894"/>
          <a:stretch>
            <a:fillRect/>
          </a:stretch>
        </p:blipFill>
        <p:spPr>
          <a:xfrm>
            <a:off x="468313" y="333375"/>
            <a:ext cx="8135937" cy="402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87486" y="5013325"/>
            <a:ext cx="71769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Омск. Памятный знак «Держава» на площади Ивана </a:t>
            </a:r>
            <a:r>
              <a:rPr lang="ru-RU" dirty="0" err="1"/>
              <a:t>БухгольаА</a:t>
            </a:r>
            <a:r>
              <a:rPr lang="ru-RU" dirty="0"/>
              <a:t>. 1997. </a:t>
            </a:r>
          </a:p>
          <a:p>
            <a:pPr algn="ctr"/>
            <a:r>
              <a:rPr lang="ru-RU" dirty="0"/>
              <a:t>Скульптор В. А. </a:t>
            </a:r>
            <a:r>
              <a:rPr lang="ru-RU" dirty="0" err="1"/>
              <a:t>Трохимчук</a:t>
            </a:r>
            <a:r>
              <a:rPr lang="ru-RU" dirty="0"/>
              <a:t>. На этом месте весной 1716 года высадился </a:t>
            </a:r>
          </a:p>
          <a:p>
            <a:pPr algn="ctr"/>
            <a:r>
              <a:rPr lang="ru-RU" dirty="0"/>
              <a:t>отряд первопроходцев, заложивших Омскую крепость.</a:t>
            </a:r>
          </a:p>
        </p:txBody>
      </p:sp>
    </p:spTree>
    <p:extLst>
      <p:ext uri="{BB962C8B-B14F-4D97-AF65-F5344CB8AC3E}">
        <p14:creationId xmlns:p14="http://schemas.microsoft.com/office/powerpoint/2010/main" val="34872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23"/>
          <a:stretch>
            <a:fillRect/>
          </a:stretch>
        </p:blipFill>
        <p:spPr>
          <a:xfrm>
            <a:off x="323850" y="188913"/>
            <a:ext cx="8569325" cy="406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40034" y="4810125"/>
            <a:ext cx="7298858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dirty="0"/>
              <a:t>Омск. Памятник Анастасии Ларионовой, жительнице села </a:t>
            </a:r>
            <a:r>
              <a:rPr lang="ru-RU" sz="1600" dirty="0" err="1"/>
              <a:t>Саргатка</a:t>
            </a:r>
            <a:r>
              <a:rPr lang="ru-RU" sz="1600" dirty="0"/>
              <a:t> Омской</a:t>
            </a:r>
          </a:p>
          <a:p>
            <a:pPr algn="ctr"/>
            <a:r>
              <a:rPr lang="ru-RU" sz="1600" dirty="0"/>
              <a:t>области, потерявшей семерых сыновей во время Великой Отечественной войны.</a:t>
            </a:r>
          </a:p>
          <a:p>
            <a:pPr algn="ctr"/>
            <a:r>
              <a:rPr lang="ru-RU" sz="1600" dirty="0"/>
              <a:t>2000. Скульптор С. А. </a:t>
            </a:r>
            <a:r>
              <a:rPr lang="ru-RU" sz="1600" dirty="0" err="1"/>
              <a:t>Голованцев</a:t>
            </a:r>
            <a:r>
              <a:rPr lang="ru-RU" sz="1600" dirty="0"/>
              <a:t>, архитектор М. М. </a:t>
            </a:r>
            <a:r>
              <a:rPr lang="ru-RU" sz="1600" dirty="0" err="1"/>
              <a:t>Хахаев</a:t>
            </a:r>
            <a:r>
              <a:rPr lang="ru-RU" sz="1600" dirty="0"/>
              <a:t>.</a:t>
            </a:r>
          </a:p>
          <a:p>
            <a:pPr algn="ctr"/>
            <a:r>
              <a:rPr lang="ru-RU" sz="1600" dirty="0"/>
              <a:t>Омск. Храм Всех Святых на территории бывшего Казачьего клад6ища. 2004.</a:t>
            </a:r>
          </a:p>
          <a:p>
            <a:pPr algn="ctr"/>
            <a:r>
              <a:rPr lang="ru-RU" sz="1600" dirty="0"/>
              <a:t>Архитектор В. А. Баранов.</a:t>
            </a:r>
          </a:p>
          <a:p>
            <a:pPr algn="ctr"/>
            <a:r>
              <a:rPr lang="ru-RU" sz="1600" dirty="0"/>
              <a:t>Омск. Мемориал «Сыновьям Омской земли, выполнившим свой воинский долг</a:t>
            </a:r>
          </a:p>
          <a:p>
            <a:pPr algn="ctr"/>
            <a:r>
              <a:rPr lang="ru-RU" sz="1600" dirty="0"/>
              <a:t>перед Отечеством посвящается». 2005. Архитектор И. А. </a:t>
            </a:r>
            <a:r>
              <a:rPr lang="ru-RU" sz="1600" dirty="0" err="1"/>
              <a:t>Вахитов</a:t>
            </a:r>
            <a:r>
              <a:rPr lang="ru-RU" sz="1600" dirty="0"/>
              <a:t>, дизайнер</a:t>
            </a:r>
          </a:p>
          <a:p>
            <a:pPr algn="ctr"/>
            <a:r>
              <a:rPr lang="ru-RU" sz="1600" dirty="0"/>
              <a:t>С. В. Воеводин.</a:t>
            </a:r>
          </a:p>
        </p:txBody>
      </p:sp>
    </p:spTree>
    <p:extLst>
      <p:ext uri="{BB962C8B-B14F-4D97-AF65-F5344CB8AC3E}">
        <p14:creationId xmlns:p14="http://schemas.microsoft.com/office/powerpoint/2010/main" val="11319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Научная библиотека им. Пушкина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599" y="1620024"/>
            <a:ext cx="29716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Именно визитной карточкой города называют омичи, российские и зарубежные гости области самое высокое здание города — белокаменный дворец с высеченными на его фасаде буквами "Омская государственная областная научная библиотека им. </a:t>
            </a:r>
            <a:r>
              <a:rPr lang="ru-RU" b="1" dirty="0" err="1"/>
              <a:t>А.С.Пушкина</a:t>
            </a:r>
            <a:r>
              <a:rPr lang="ru-RU" b="1" dirty="0"/>
              <a:t>" (построена в 1995 году, основана 11 апреля 1899 года Омской городской думой в связи со 100-летием </a:t>
            </a:r>
            <a:r>
              <a:rPr lang="ru-RU" b="1" dirty="0" err="1"/>
              <a:t>А.Пушкина</a:t>
            </a:r>
            <a:r>
              <a:rPr lang="ru-RU" b="1" dirty="0"/>
              <a:t>).</a:t>
            </a:r>
            <a:endParaRPr lang="ru-RU" dirty="0"/>
          </a:p>
        </p:txBody>
      </p:sp>
      <p:pic>
        <p:nvPicPr>
          <p:cNvPr id="5122" name="Picture 2" descr="Библиотеки в учебной деятельности называевских школьников - страница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4" y="1707580"/>
            <a:ext cx="5798938" cy="43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dirty="0">
                <a:latin typeface="Comic Sans MS" pitchFamily="66" charset="0"/>
              </a:rPr>
              <a:t>Губернатор Омской </a:t>
            </a:r>
            <a:r>
              <a:rPr lang="ru-RU" b="1" dirty="0" smtClean="0">
                <a:latin typeface="Comic Sans MS" pitchFamily="66" charset="0"/>
              </a:rPr>
              <a:t>области </a:t>
            </a: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pic>
        <p:nvPicPr>
          <p:cNvPr id="3074" name="Picture 2" descr="ГУБЕРНАТОРЫ.RU - Назаров Виктор Иванович - Би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600400" cy="541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38007" y="6287367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Назаров Виктор Иванович </a:t>
            </a:r>
          </a:p>
        </p:txBody>
      </p:sp>
    </p:spTree>
    <p:extLst>
      <p:ext uri="{BB962C8B-B14F-4D97-AF65-F5344CB8AC3E}">
        <p14:creationId xmlns:p14="http://schemas.microsoft.com/office/powerpoint/2010/main" val="37387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151112"/>
          </a:xfrm>
        </p:spPr>
        <p:txBody>
          <a:bodyPr>
            <a:noAutofit/>
          </a:bodyPr>
          <a:lstStyle/>
          <a:p>
            <a:r>
              <a:rPr lang="ru-RU" sz="8000" b="1" i="1" dirty="0">
                <a:latin typeface="Comic Sans MS" pitchFamily="66" charset="0"/>
              </a:rPr>
              <a:t>Известные люди</a:t>
            </a:r>
            <a:endParaRPr lang="ru-RU" sz="80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272677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Врубель Михаил Александрович (18 56-1910)</a:t>
            </a:r>
            <a:r>
              <a:rPr lang="ru-RU" dirty="0"/>
              <a:t> – выдающийся русский художник. Родился в Омске, куда его отец, офицер A.M. Врубель, переведен из Астрахани. В Омске прошло раннее детство художника. Имя Врубеля присвоено Омскому музею изобразительных искусств. 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09654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Достоевский Федор Михайлович (1821–1881)</a:t>
            </a:r>
            <a:r>
              <a:rPr lang="ru-RU" dirty="0"/>
              <a:t> – великий русский писатель. Осужден за участие в кружке М.В. Петрашевского и чтение запрещенной литературы и приговорен в 1849 г. к смертной казни, которую перед самым расстрелом заменили 4-летней каторгой с последующим определением в рядовые.  В январе 1850 г. доставлен в омский каторжный острог.  В 1854 г. зачислен рядовым в Сибирский 7-й линейный батальон, который стоял в Семипалатинске. </a:t>
            </a:r>
          </a:p>
        </p:txBody>
      </p:sp>
      <p:pic>
        <p:nvPicPr>
          <p:cNvPr id="6146" name="Picture 2" descr="ВРУБЕЛЬ М. А. ё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4403"/>
            <a:ext cx="2520280" cy="33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лог.ру - amantis - Гордость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2268060" cy="29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149080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Карбышев</a:t>
            </a:r>
            <a:r>
              <a:rPr lang="ru-RU" b="1" dirty="0"/>
              <a:t> Дмитрий Михайлович (1880–1945)</a:t>
            </a:r>
            <a:r>
              <a:rPr lang="ru-RU" dirty="0"/>
              <a:t> – генерал-лейтенант инженерных войск. Уроженец Омска. Участник Первой мировой войны, ставший при советской власти известным ученым. Написал около 100 книг и статей по военному инженерному искусству.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0105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Колчак Александр Васильевич (1874–1920)</a:t>
            </a:r>
            <a:r>
              <a:rPr lang="ru-RU" dirty="0"/>
              <a:t> – адмирал, один из лидеров Белого движения. Стал Верховным правителем России в один из самых трагических периодов ее истории. В ноябре 1919 г. вместе с золотым запасом отбыл из Омска в Иркутск, где был выдан местному ревкому и после короткого и незавершившегося суда по команде из Кремля расстрелян. </a:t>
            </a:r>
          </a:p>
        </p:txBody>
      </p:sp>
      <p:pic>
        <p:nvPicPr>
          <p:cNvPr id="7170" name="Picture 2" descr="генерал Карбышев Дмитрий Михайлович &quot; Украинское новостное интернет-и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22479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ОЛЧАК Александр Васильевич &quot;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8983"/>
            <a:ext cx="2808312" cy="35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06896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Куйбышев Валериан Владимирович(1888–1935)</a:t>
            </a:r>
            <a:r>
              <a:rPr lang="ru-RU" dirty="0"/>
              <a:t> – государственный и партийный деятель. Родился в Омске. В 1904 г. вступил в РСДРП. Из Санкт-Петербургской военно-медицинской академии исключен за участие в революционной деятельности. В начале 1906 г. вернулся в Омск, участвовал в деятельности местной социал-демократической организации. Был арестован и после 5 месяцев тюрьмы выслан из Омска. Ныне в Омске сохранилась улица его имени и бюст у спорткомплекса им. В. </a:t>
            </a:r>
            <a:r>
              <a:rPr lang="ru-RU" dirty="0" err="1"/>
              <a:t>Блинова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7" y="3622957"/>
            <a:ext cx="39635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Рождественский Роберт Иванович (1932–1994)</a:t>
            </a:r>
            <a:r>
              <a:rPr lang="ru-RU" dirty="0"/>
              <a:t> – поэт-шестидесятник. Родился в селе Косиха Алтайского края. В годы войны жил в Омске. Первое стихотворение написал в 1941 г. Его в «Омской правде» поместил Леонид Мартынов. В 1956 г. вышел его первый сборник стихов «Флаги весны».</a:t>
            </a:r>
          </a:p>
        </p:txBody>
      </p:sp>
      <p:pic>
        <p:nvPicPr>
          <p:cNvPr id="8194" name="Picture 2" descr="Куйбышев - фигура умолчания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71" y="0"/>
            <a:ext cx="2304256" cy="30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ождественский Роберт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21" y="247737"/>
            <a:ext cx="2240248" cy="33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latin typeface="Comic Sans MS" pitchFamily="66" charset="0"/>
              </a:rPr>
              <a:t>Викторина</a:t>
            </a:r>
            <a:endParaRPr lang="ru-RU" sz="88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мск - Омский Драмтеатр на Sib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0"/>
            <a:ext cx="8589640" cy="244827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Comic Sans MS" pitchFamily="66" charset="0"/>
              </a:rPr>
              <a:t>Спасибо за внимание!</a:t>
            </a:r>
            <a:endParaRPr lang="ru-RU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Спутниковое телевидение тв антен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" y="332656"/>
            <a:ext cx="8850700" cy="56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5970167"/>
            <a:ext cx="8869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Омская область образована 7 декабря 1934 </a:t>
            </a:r>
            <a:r>
              <a:rPr lang="ru-RU" sz="2400" b="1" dirty="0" smtClean="0">
                <a:latin typeface="Comic Sans MS" pitchFamily="66" charset="0"/>
              </a:rPr>
              <a:t>года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      Омская область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8" name="Picture 2" descr="Проект герба Омской области (2002 г.) Геральдика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50818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8897" y="2060848"/>
            <a:ext cx="63935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Общая площадь Омской области - 141 100 км². </a:t>
            </a:r>
          </a:p>
          <a:p>
            <a:r>
              <a:rPr lang="ru-RU" dirty="0">
                <a:latin typeface="Comic Sans MS" pitchFamily="66" charset="0"/>
              </a:rPr>
              <a:t>Население области составляет 1 982 000 человек (по данным на 2012 год). 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  <a:p>
            <a:r>
              <a:rPr lang="ru-RU" b="1" dirty="0">
                <a:latin typeface="Comic Sans MS" pitchFamily="66" charset="0"/>
              </a:rPr>
              <a:t>Наиболее крупными населенными пунктами являются:</a:t>
            </a:r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Омск – город-</a:t>
            </a:r>
            <a:r>
              <a:rPr lang="ru-RU" dirty="0" err="1">
                <a:latin typeface="Comic Sans MS" pitchFamily="66" charset="0"/>
              </a:rPr>
              <a:t>миллионник</a:t>
            </a:r>
            <a:r>
              <a:rPr lang="ru-RU" dirty="0">
                <a:latin typeface="Comic Sans MS" pitchFamily="66" charset="0"/>
              </a:rPr>
              <a:t> – 1 154,3 тыс. чел </a:t>
            </a:r>
          </a:p>
          <a:p>
            <a:r>
              <a:rPr lang="ru-RU" dirty="0">
                <a:latin typeface="Comic Sans MS" pitchFamily="66" charset="0"/>
              </a:rPr>
              <a:t>Тара - 27,3 тыс. чел </a:t>
            </a:r>
          </a:p>
          <a:p>
            <a:r>
              <a:rPr lang="ru-RU" dirty="0">
                <a:latin typeface="Comic Sans MS" pitchFamily="66" charset="0"/>
              </a:rPr>
              <a:t>Исилькуль - 24,5 тыс. чел </a:t>
            </a:r>
          </a:p>
          <a:p>
            <a:r>
              <a:rPr lang="ru-RU" dirty="0">
                <a:latin typeface="Comic Sans MS" pitchFamily="66" charset="0"/>
              </a:rPr>
              <a:t>Калачинск - 23,5 тыс. чел </a:t>
            </a:r>
          </a:p>
          <a:p>
            <a:r>
              <a:rPr lang="ru-RU" dirty="0">
                <a:latin typeface="Comic Sans MS" pitchFamily="66" charset="0"/>
              </a:rPr>
              <a:t>Таврическое - 13,1 тыс. чел </a:t>
            </a:r>
          </a:p>
          <a:p>
            <a:r>
              <a:rPr lang="ru-RU" dirty="0">
                <a:latin typeface="Comic Sans MS" pitchFamily="66" charset="0"/>
              </a:rPr>
              <a:t>Называевск - 11,6 тыс. чел </a:t>
            </a:r>
          </a:p>
          <a:p>
            <a:r>
              <a:rPr lang="ru-RU" dirty="0">
                <a:latin typeface="Comic Sans MS" pitchFamily="66" charset="0"/>
              </a:rPr>
              <a:t>Тюкалинск - 11,3 тыс. чел </a:t>
            </a:r>
          </a:p>
          <a:p>
            <a:r>
              <a:rPr lang="ru-RU" dirty="0">
                <a:latin typeface="Comic Sans MS" pitchFamily="66" charset="0"/>
              </a:rPr>
              <a:t>Большеречье - 11,3 тыс. чел </a:t>
            </a:r>
          </a:p>
          <a:p>
            <a:r>
              <a:rPr lang="ru-RU" dirty="0">
                <a:latin typeface="Comic Sans MS" pitchFamily="66" charset="0"/>
              </a:rPr>
              <a:t>Черлак - 11,0 тыс. чел </a:t>
            </a:r>
          </a:p>
          <a:p>
            <a:r>
              <a:rPr lang="ru-RU" dirty="0">
                <a:latin typeface="Comic Sans MS" pitchFamily="66" charset="0"/>
              </a:rPr>
              <a:t>Муромцево - 10,8 тыс. чел</a:t>
            </a:r>
          </a:p>
        </p:txBody>
      </p:sp>
    </p:spTree>
    <p:extLst>
      <p:ext uri="{BB962C8B-B14F-4D97-AF65-F5344CB8AC3E}">
        <p14:creationId xmlns:p14="http://schemas.microsoft.com/office/powerpoint/2010/main" val="783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Comic Sans MS" pitchFamily="66" charset="0"/>
              </a:rPr>
              <a:t>Достопримечательности </a:t>
            </a:r>
            <a:r>
              <a:rPr lang="ru-RU" b="1" i="1" dirty="0" smtClean="0">
                <a:latin typeface="Comic Sans MS" pitchFamily="66" charset="0"/>
              </a:rPr>
              <a:t>города Омска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Comic Sans MS" pitchFamily="66" charset="0"/>
              </a:rPr>
              <a:t>В честь  Омска города названы улицы в 24 городах мира: в Харькове, Краматорске, Одессе, Кургане, Томске, Уфе, Воронеже, Самаре, Калининграде, Саранске, Бийске, Прохладном, Зеленогорске, Саратове, Нижневартовске, Балабанове, Екатеринбурге, Санкт-Петербурге, Орске, Красноярске, Челябинске, Омске, Праге и  других  городах планеты.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3848" r="4846" b="1169"/>
          <a:stretch>
            <a:fillRect/>
          </a:stretch>
        </p:blipFill>
        <p:spPr>
          <a:xfrm>
            <a:off x="0" y="692150"/>
            <a:ext cx="5903913" cy="5500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011863" y="3644900"/>
            <a:ext cx="279345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/>
              <a:t>Воскресенский </a:t>
            </a:r>
          </a:p>
          <a:p>
            <a:r>
              <a:rPr lang="ru-RU" b="1" dirty="0"/>
              <a:t>крепостной собор, </a:t>
            </a:r>
          </a:p>
          <a:p>
            <a:r>
              <a:rPr lang="ru-RU" b="1" dirty="0"/>
              <a:t>Строительство </a:t>
            </a:r>
          </a:p>
          <a:p>
            <a:r>
              <a:rPr lang="ru-RU" b="1" dirty="0"/>
              <a:t>завершено в 1773 году.</a:t>
            </a:r>
          </a:p>
          <a:p>
            <a:r>
              <a:rPr lang="ru-RU" b="1" dirty="0"/>
              <a:t>Первое каменное здание </a:t>
            </a:r>
          </a:p>
          <a:p>
            <a:r>
              <a:rPr lang="ru-RU" b="1" dirty="0"/>
              <a:t>второй Омской крепости.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Фотография 1884 года</a:t>
            </a:r>
          </a:p>
        </p:txBody>
      </p:sp>
    </p:spTree>
    <p:extLst>
      <p:ext uri="{BB962C8B-B14F-4D97-AF65-F5344CB8AC3E}">
        <p14:creationId xmlns:p14="http://schemas.microsoft.com/office/powerpoint/2010/main" val="1662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" b="54865"/>
          <a:stretch>
            <a:fillRect/>
          </a:stretch>
        </p:blipFill>
        <p:spPr bwMode="auto">
          <a:xfrm>
            <a:off x="395288" y="2492375"/>
            <a:ext cx="8424862" cy="394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15616" y="332656"/>
            <a:ext cx="7442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Омск. Кадетский корпус. Здание строилось для канцелярии Сибирского </a:t>
            </a:r>
          </a:p>
          <a:p>
            <a:pPr algn="ctr"/>
            <a:r>
              <a:rPr lang="ru-RU" dirty="0"/>
              <a:t>Казачьего войска (1822-1826). В 1826 году передано Казачьему училищу, </a:t>
            </a:r>
          </a:p>
          <a:p>
            <a:pPr algn="ctr"/>
            <a:r>
              <a:rPr lang="ru-RU" dirty="0"/>
              <a:t>преобразованному в 1 846 году в Сибирский кадетский корпус.</a:t>
            </a:r>
          </a:p>
          <a:p>
            <a:pPr algn="ctr"/>
            <a:r>
              <a:rPr lang="ru-RU" dirty="0"/>
              <a:t>С   1925 года здесь размещалась пехотная школа, затем – </a:t>
            </a:r>
          </a:p>
          <a:p>
            <a:pPr algn="ctr"/>
            <a:r>
              <a:rPr lang="ru-RU" dirty="0"/>
              <a:t>военное училище им. М. В. Фрунзе. </a:t>
            </a:r>
          </a:p>
          <a:p>
            <a:pPr algn="ctr"/>
            <a:r>
              <a:rPr lang="ru-RU" dirty="0"/>
              <a:t>С 1999 года - Омский кадетский корпус.</a:t>
            </a:r>
          </a:p>
        </p:txBody>
      </p:sp>
    </p:spTree>
    <p:extLst>
      <p:ext uri="{BB962C8B-B14F-4D97-AF65-F5344CB8AC3E}">
        <p14:creationId xmlns:p14="http://schemas.microsoft.com/office/powerpoint/2010/main" val="6863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8" t="50366" r="847" b="2676"/>
          <a:stretch>
            <a:fillRect/>
          </a:stretch>
        </p:blipFill>
        <p:spPr>
          <a:xfrm>
            <a:off x="179388" y="479425"/>
            <a:ext cx="5616575" cy="5535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930879" y="2060575"/>
            <a:ext cx="29131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/>
              <a:t>Свято-Никольская церковь. </a:t>
            </a:r>
          </a:p>
          <a:p>
            <a:pPr algn="ctr"/>
            <a:r>
              <a:rPr lang="ru-RU" dirty="0"/>
              <a:t>Ранее – Никольская </a:t>
            </a:r>
          </a:p>
          <a:p>
            <a:pPr algn="ctr"/>
            <a:r>
              <a:rPr lang="ru-RU" dirty="0"/>
              <a:t>казачья церковь </a:t>
            </a:r>
          </a:p>
          <a:p>
            <a:pPr algn="ctr"/>
            <a:r>
              <a:rPr lang="ru-RU" dirty="0"/>
              <a:t>(с 1916 года – собор)</a:t>
            </a:r>
          </a:p>
          <a:p>
            <a:pPr algn="ctr"/>
            <a:r>
              <a:rPr lang="ru-RU" dirty="0"/>
              <a:t>1833-1840</a:t>
            </a:r>
          </a:p>
        </p:txBody>
      </p:sp>
    </p:spTree>
    <p:extLst>
      <p:ext uri="{BB962C8B-B14F-4D97-AF65-F5344CB8AC3E}">
        <p14:creationId xmlns:p14="http://schemas.microsoft.com/office/powerpoint/2010/main" val="24929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1247</Words>
  <Application>Microsoft Office PowerPoint</Application>
  <PresentationFormat>Экран (4:3)</PresentationFormat>
  <Paragraphs>136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День знаний!</vt:lpstr>
      <vt:lpstr>Портрет Омской области</vt:lpstr>
      <vt:lpstr>Губернатор Омской области  </vt:lpstr>
      <vt:lpstr>Презентация PowerPoint</vt:lpstr>
      <vt:lpstr>      Омская область</vt:lpstr>
      <vt:lpstr>Достопримечательности города Омска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Научная библиотека им. Пушкина</vt:lpstr>
      <vt:lpstr>Известные люди</vt:lpstr>
      <vt:lpstr>Презентация PowerPoint</vt:lpstr>
      <vt:lpstr>Презентация PowerPoint</vt:lpstr>
      <vt:lpstr>Презентация PowerPoint</vt:lpstr>
      <vt:lpstr>Викторина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Омской области</dc:title>
  <dc:creator>ADMI</dc:creator>
  <cp:lastModifiedBy>ADMI</cp:lastModifiedBy>
  <cp:revision>12</cp:revision>
  <dcterms:created xsi:type="dcterms:W3CDTF">2014-08-31T05:07:49Z</dcterms:created>
  <dcterms:modified xsi:type="dcterms:W3CDTF">2014-08-31T06:39:56Z</dcterms:modified>
</cp:coreProperties>
</file>