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297" r:id="rId2"/>
    <p:sldId id="300" r:id="rId3"/>
    <p:sldId id="319" r:id="rId4"/>
    <p:sldId id="323" r:id="rId5"/>
    <p:sldId id="292" r:id="rId6"/>
    <p:sldId id="320" r:id="rId7"/>
    <p:sldId id="321" r:id="rId8"/>
    <p:sldId id="322" r:id="rId9"/>
    <p:sldId id="324" r:id="rId10"/>
    <p:sldId id="325" r:id="rId11"/>
    <p:sldId id="326" r:id="rId12"/>
    <p:sldId id="327" r:id="rId13"/>
    <p:sldId id="32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3">
          <p15:clr>
            <a:srgbClr val="A4A3A4"/>
          </p15:clr>
        </p15:guide>
        <p15:guide id="2" pos="28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9999"/>
    <a:srgbClr val="FFC000"/>
    <a:srgbClr val="D14B5B"/>
    <a:srgbClr val="CCFF33"/>
    <a:srgbClr val="FF9933"/>
    <a:srgbClr val="FF99FF"/>
    <a:srgbClr val="3B6431"/>
    <a:srgbClr val="92D050"/>
    <a:srgbClr val="EECF1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8736" autoAdjust="0"/>
  </p:normalViewPr>
  <p:slideViewPr>
    <p:cSldViewPr snapToGrid="0" showGuides="1">
      <p:cViewPr varScale="1">
        <p:scale>
          <a:sx n="75" d="100"/>
          <a:sy n="75" d="100"/>
        </p:scale>
        <p:origin x="-1380" y="-90"/>
      </p:cViewPr>
      <p:guideLst>
        <p:guide orient="horz" pos="2163"/>
        <p:guide pos="287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8"/>
    </p:cViewPr>
  </p:sorterViewPr>
  <p:notesViewPr>
    <p:cSldViewPr snapToGrid="0" showGuides="1">
      <p:cViewPr varScale="1">
        <p:scale>
          <a:sx n="54" d="100"/>
          <a:sy n="54" d="100"/>
        </p:scale>
        <p:origin x="-1236" y="-102"/>
      </p:cViewPr>
      <p:guideLst>
        <p:guide orient="horz" pos="2880"/>
        <p:guide pos="2160"/>
      </p:guideLst>
    </p:cSldViewPr>
  </p:notes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3.wmf"/><Relationship Id="rId1" Type="http://schemas.openxmlformats.org/officeDocument/2006/relationships/image" Target="../media/image8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2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12.wmf"/><Relationship Id="rId6" Type="http://schemas.openxmlformats.org/officeDocument/2006/relationships/image" Target="../media/image26.wmf"/><Relationship Id="rId5" Type="http://schemas.openxmlformats.org/officeDocument/2006/relationships/image" Target="../media/image21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fld id="{43222F6C-CC15-4A22-BC1F-75B789650B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01701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/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 anchorCtr="1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768B38-0E22-434C-8E66-112693CB82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78964-B85A-4840-B1EA-EC382882FD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38900" y="381000"/>
            <a:ext cx="2019300" cy="5562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5905500" cy="5562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EA080-76AE-4CC8-9B14-B5E194B9DB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001000" cy="838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295400"/>
            <a:ext cx="7772400" cy="4648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6A0A6-AB0D-4729-8615-5746BA89F8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001000" cy="838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3810000" cy="2247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95700"/>
            <a:ext cx="3810000" cy="2247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2E3CA-9BE6-4B2F-9CFA-642FC465DA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381000" y="381000"/>
            <a:ext cx="8077200" cy="556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00695-17A8-4B0B-84ED-BE77B3A888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86B73-ED31-4A39-BFD5-48D4A8B71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341C0-695D-4AC0-9461-D2659C5E73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D9838-5EAC-4DBB-AF12-55977F9775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8EDC6-9B9B-4BF5-BA67-32CEABFD5D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9F63E-A4BD-4DDF-A404-4BE9432359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A2CAA-987C-4824-89DF-34D6FD0E2E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77253-23FA-453C-9298-0DB6270F94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DB329-0B88-4074-A315-D65434F992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F9AAEEFE-F65B-4A73-8425-5250E2D34A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/>
            </a:p>
          </p:txBody>
        </p:sp>
      </p:grpSp>
      <p:grpSp>
        <p:nvGrpSpPr>
          <p:cNvPr id="1032" name="Group 10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3" name="Group 13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4110" name="Rectangle 14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1" name="Rectangle 15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4" name="Group 16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4113" name="Rectangle 17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4" name="Rectangle 18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8" y="111"/>
            <a:chExt cx="5509" cy="102"/>
          </a:xfrm>
        </p:grpSpPr>
        <p:sp>
          <p:nvSpPr>
            <p:cNvPr id="4116" name="Rectangle 20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7" name="Rectangle 21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athege.ru/or/ege/Main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3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mathege.ru/or/ege/Main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3"/>
          <p:cNvSpPr>
            <a:spLocks noGrp="1"/>
          </p:cNvSpPr>
          <p:nvPr>
            <p:ph type="title"/>
          </p:nvPr>
        </p:nvSpPr>
        <p:spPr>
          <a:xfrm>
            <a:off x="-4762" y="1331627"/>
            <a:ext cx="9144000" cy="3538538"/>
          </a:xfrm>
        </p:spPr>
        <p:txBody>
          <a:bodyPr/>
          <a:lstStyle/>
          <a:p>
            <a:pPr algn="ctr">
              <a:defRPr/>
            </a:pPr>
            <a:r>
              <a:rPr lang="ru-RU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Решение  заданий  </a:t>
            </a:r>
            <a:br>
              <a:rPr lang="ru-RU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60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В3 </a:t>
            </a:r>
            <a:br>
              <a:rPr lang="ru-RU" sz="60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площади частей круга</a:t>
            </a:r>
            <a:br>
              <a:rPr lang="ru-RU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 материалам открытого банка </a:t>
            </a:r>
            <a:br>
              <a:rPr lang="ru-RU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задач ЕГЭ по математике 2013 года</a:t>
            </a:r>
            <a:r>
              <a:rPr lang="en-US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n-US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2800" cap="none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3"/>
              </a:rPr>
              <a:t>http://mathege.ru/or/ege/Main.html</a:t>
            </a:r>
            <a:r>
              <a:rPr lang="en-US" sz="2800" cap="none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endParaRPr lang="ru-RU" sz="2800" cap="none" dirty="0" smtClean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2749" y="6418263"/>
            <a:ext cx="51163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kern="0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учитель </a:t>
            </a:r>
            <a:r>
              <a:rPr lang="ru-RU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математики </a:t>
            </a:r>
            <a:r>
              <a:rPr lang="ru-RU" b="1" kern="0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 Е.Ю</a:t>
            </a:r>
            <a:r>
              <a:rPr lang="ru-RU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. Семёнова</a:t>
            </a:r>
            <a:endParaRPr lang="ru-RU" b="1" dirty="0">
              <a:solidFill>
                <a:srgbClr val="00808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Овал 23"/>
          <p:cNvSpPr/>
          <p:nvPr/>
        </p:nvSpPr>
        <p:spPr bwMode="auto">
          <a:xfrm>
            <a:off x="548640" y="2438401"/>
            <a:ext cx="3631474" cy="3640182"/>
          </a:xfrm>
          <a:prstGeom prst="ellipse">
            <a:avLst/>
          </a:prstGeom>
          <a:solidFill>
            <a:srgbClr val="92D050">
              <a:alpha val="50196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08895" y="964430"/>
            <a:ext cx="831668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300" b="1" i="1" dirty="0" smtClean="0">
                <a:solidFill>
                  <a:prstClr val="black"/>
                </a:solidFill>
                <a:latin typeface="Bookman Old Style" pitchFamily="18" charset="0"/>
              </a:rPr>
              <a:t>6</a:t>
            </a:r>
            <a:r>
              <a:rPr lang="ru-RU" sz="2300" b="1" i="1" dirty="0" smtClean="0">
                <a:solidFill>
                  <a:prstClr val="black"/>
                </a:solidFill>
                <a:latin typeface="Bookman Old Style" pitchFamily="18" charset="0"/>
              </a:rPr>
              <a:t>.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На клетчатой бумаге нарисованы два круга. Площадь внутреннего круга равна </a:t>
            </a:r>
            <a:r>
              <a:rPr lang="en-US" sz="2300" i="1" dirty="0" smtClean="0">
                <a:solidFill>
                  <a:prstClr val="black"/>
                </a:solidFill>
                <a:latin typeface="Bookman Old Style" pitchFamily="18" charset="0"/>
              </a:rPr>
              <a:t>9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. Найдите площадь заштрихованной фигуры. </a:t>
            </a:r>
            <a:endParaRPr lang="en-US" sz="2300" i="1" dirty="0" smtClean="0">
              <a:solidFill>
                <a:prstClr val="black"/>
              </a:solidFill>
              <a:latin typeface="Bookman Old Style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543980" y="6396335"/>
            <a:ext cx="2046515" cy="461665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16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67238" y="2051867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4567238" y="2397624"/>
          <a:ext cx="2687637" cy="884237"/>
        </p:xfrm>
        <a:graphic>
          <a:graphicData uri="http://schemas.openxmlformats.org/presentationml/2006/ole">
            <p:oleObj spid="_x0000_s118792" name="Формула" r:id="rId3" imgW="1422400" imgH="469900" progId="">
              <p:embed/>
            </p:oleObj>
          </a:graphicData>
        </a:graphic>
      </p:graphicFrame>
      <p:graphicFrame>
        <p:nvGraphicFramePr>
          <p:cNvPr id="114696" name="Object 17"/>
          <p:cNvGraphicFramePr>
            <a:graphicFrameLocks noChangeAspect="1"/>
          </p:cNvGraphicFramePr>
          <p:nvPr/>
        </p:nvGraphicFramePr>
        <p:xfrm>
          <a:off x="4567238" y="3201988"/>
          <a:ext cx="2662238" cy="792162"/>
        </p:xfrm>
        <a:graphic>
          <a:graphicData uri="http://schemas.openxmlformats.org/presentationml/2006/ole">
            <p:oleObj spid="_x0000_s118793" name="Формула" r:id="rId4" imgW="1409700" imgH="419100" progId="">
              <p:embed/>
            </p:oleObj>
          </a:graphicData>
        </a:graphic>
      </p:graphicFrame>
      <p:graphicFrame>
        <p:nvGraphicFramePr>
          <p:cNvPr id="115721" name="Object 17"/>
          <p:cNvGraphicFramePr>
            <a:graphicFrameLocks noChangeAspect="1"/>
          </p:cNvGraphicFramePr>
          <p:nvPr/>
        </p:nvGraphicFramePr>
        <p:xfrm>
          <a:off x="4567238" y="4000500"/>
          <a:ext cx="1774825" cy="884238"/>
        </p:xfrm>
        <a:graphic>
          <a:graphicData uri="http://schemas.openxmlformats.org/presentationml/2006/ole">
            <p:oleObj spid="_x0000_s118794" name="Формула" r:id="rId5" imgW="939800" imgH="469900" progId="">
              <p:embed/>
            </p:oleObj>
          </a:graphicData>
        </a:graphic>
      </p:graphicFrame>
      <p:graphicFrame>
        <p:nvGraphicFramePr>
          <p:cNvPr id="115722" name="Object 17"/>
          <p:cNvGraphicFramePr>
            <a:graphicFrameLocks noChangeAspect="1"/>
          </p:cNvGraphicFramePr>
          <p:nvPr/>
        </p:nvGraphicFramePr>
        <p:xfrm>
          <a:off x="4567238" y="4825184"/>
          <a:ext cx="4481513" cy="741363"/>
        </p:xfrm>
        <a:graphic>
          <a:graphicData uri="http://schemas.openxmlformats.org/presentationml/2006/ole">
            <p:oleObj spid="_x0000_s118795" name="Формула" r:id="rId6" imgW="2400300" imgH="393700" progId="">
              <p:embed/>
            </p:oleObj>
          </a:graphicData>
        </a:graphic>
      </p:graphicFrame>
      <p:graphicFrame>
        <p:nvGraphicFramePr>
          <p:cNvPr id="115723" name="Object 17"/>
          <p:cNvGraphicFramePr>
            <a:graphicFrameLocks noChangeAspect="1"/>
          </p:cNvGraphicFramePr>
          <p:nvPr/>
        </p:nvGraphicFramePr>
        <p:xfrm>
          <a:off x="4567238" y="5520600"/>
          <a:ext cx="2663825" cy="454025"/>
        </p:xfrm>
        <a:graphic>
          <a:graphicData uri="http://schemas.openxmlformats.org/presentationml/2006/ole">
            <p:oleObj spid="_x0000_s118796" name="Формула" r:id="rId7" imgW="1409088" imgH="241195" progId="">
              <p:embed/>
            </p:oleObj>
          </a:graphicData>
        </a:graphic>
      </p:graphicFrame>
      <p:graphicFrame>
        <p:nvGraphicFramePr>
          <p:cNvPr id="115724" name="Object 17"/>
          <p:cNvGraphicFramePr>
            <a:graphicFrameLocks noChangeAspect="1"/>
          </p:cNvGraphicFramePr>
          <p:nvPr/>
        </p:nvGraphicFramePr>
        <p:xfrm>
          <a:off x="4579938" y="6064250"/>
          <a:ext cx="2039937" cy="333375"/>
        </p:xfrm>
        <a:graphic>
          <a:graphicData uri="http://schemas.openxmlformats.org/presentationml/2006/ole">
            <p:oleObj spid="_x0000_s118797" name="Формула" r:id="rId8" imgW="1079032" imgH="177723" progId="">
              <p:embed/>
            </p:oleObj>
          </a:graphicData>
        </a:graphic>
      </p:graphicFrame>
      <p:sp>
        <p:nvSpPr>
          <p:cNvPr id="25" name="Овал 24"/>
          <p:cNvSpPr/>
          <p:nvPr/>
        </p:nvSpPr>
        <p:spPr bwMode="auto">
          <a:xfrm>
            <a:off x="1271452" y="3901440"/>
            <a:ext cx="2177142" cy="2177143"/>
          </a:xfrm>
          <a:prstGeom prst="ellipse">
            <a:avLst/>
          </a:prstGeom>
          <a:solidFill>
            <a:srgbClr val="FFFFFF"/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542701" y="2426681"/>
          <a:ext cx="364571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</a:tblGrid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3036470" y="3853206"/>
            <a:ext cx="4121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 bwMode="auto">
          <a:xfrm>
            <a:off x="2371725" y="4262438"/>
            <a:ext cx="1809750" cy="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oval" w="med" len="med"/>
            <a:tailEnd type="oval" w="med" len="med"/>
          </a:ln>
          <a:effectLst/>
        </p:spPr>
      </p:cxnSp>
      <p:sp>
        <p:nvSpPr>
          <p:cNvPr id="54" name="Прямоугольник 53"/>
          <p:cNvSpPr/>
          <p:nvPr/>
        </p:nvSpPr>
        <p:spPr>
          <a:xfrm>
            <a:off x="2738133" y="4556696"/>
            <a:ext cx="3938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 bwMode="auto">
          <a:xfrm flipH="1" flipV="1">
            <a:off x="2366963" y="4986338"/>
            <a:ext cx="1083809" cy="95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oval" w="med" len="med"/>
            <a:tailEnd type="oval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1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1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1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 autoUpdateAnimBg="0"/>
      <p:bldP spid="14" grpId="0" autoUpdateAnimBg="0"/>
      <p:bldP spid="5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541073" y="2156716"/>
          <a:ext cx="364571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</a:tblGrid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" name="Овал 42"/>
          <p:cNvSpPr/>
          <p:nvPr/>
        </p:nvSpPr>
        <p:spPr bwMode="auto">
          <a:xfrm>
            <a:off x="912772" y="2525486"/>
            <a:ext cx="2907302" cy="292608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z="2400" b="1" dirty="0" smtClean="0"/>
          </a:p>
        </p:txBody>
      </p:sp>
      <p:sp>
        <p:nvSpPr>
          <p:cNvPr id="30" name="Дуга 29"/>
          <p:cNvSpPr/>
          <p:nvPr/>
        </p:nvSpPr>
        <p:spPr bwMode="auto">
          <a:xfrm>
            <a:off x="912773" y="2525486"/>
            <a:ext cx="2907302" cy="2917372"/>
          </a:xfrm>
          <a:prstGeom prst="arc">
            <a:avLst>
              <a:gd name="adj1" fmla="val 14389447"/>
              <a:gd name="adj2" fmla="val 29826"/>
            </a:avLst>
          </a:prstGeom>
          <a:solidFill>
            <a:srgbClr val="92D050">
              <a:alpha val="50196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14689" y="964430"/>
            <a:ext cx="790509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300" b="1" i="1" dirty="0" smtClean="0">
                <a:solidFill>
                  <a:prstClr val="black"/>
                </a:solidFill>
                <a:latin typeface="Bookman Old Style" pitchFamily="18" charset="0"/>
              </a:rPr>
              <a:t>7</a:t>
            </a:r>
            <a:r>
              <a:rPr lang="ru-RU" sz="2300" b="1" i="1" dirty="0" smtClean="0">
                <a:solidFill>
                  <a:prstClr val="black"/>
                </a:solidFill>
                <a:latin typeface="Bookman Old Style" pitchFamily="18" charset="0"/>
              </a:rPr>
              <a:t>.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На клетчатой бумаге нарисован круг площадью 93. Найдите площадь заштрихованного сектора.</a:t>
            </a:r>
            <a:r>
              <a:rPr lang="en-US" sz="23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567238" y="6065388"/>
            <a:ext cx="20897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31.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67238" y="1766102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4567238" y="5177818"/>
          <a:ext cx="3983037" cy="742950"/>
        </p:xfrm>
        <a:graphic>
          <a:graphicData uri="http://schemas.openxmlformats.org/presentationml/2006/ole">
            <p:oleObj spid="_x0000_s119813" name="Формула" r:id="rId3" imgW="2108200" imgH="393700" progId="">
              <p:embed/>
            </p:oleObj>
          </a:graphicData>
        </a:graphic>
      </p:graphicFrame>
      <p:sp>
        <p:nvSpPr>
          <p:cNvPr id="27" name="Полилиния 26"/>
          <p:cNvSpPr/>
          <p:nvPr/>
        </p:nvSpPr>
        <p:spPr bwMode="auto">
          <a:xfrm>
            <a:off x="1638716" y="3828516"/>
            <a:ext cx="155901" cy="161613"/>
          </a:xfrm>
          <a:custGeom>
            <a:avLst/>
            <a:gdLst>
              <a:gd name="connsiteX0" fmla="*/ 0 w 157163"/>
              <a:gd name="connsiteY0" fmla="*/ 0 h 126207"/>
              <a:gd name="connsiteX1" fmla="*/ 157163 w 157163"/>
              <a:gd name="connsiteY1" fmla="*/ 0 h 126207"/>
              <a:gd name="connsiteX2" fmla="*/ 154782 w 157163"/>
              <a:gd name="connsiteY2" fmla="*/ 126207 h 12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163" h="126207">
                <a:moveTo>
                  <a:pt x="0" y="0"/>
                </a:moveTo>
                <a:lnTo>
                  <a:pt x="157163" y="0"/>
                </a:lnTo>
                <a:cubicBezTo>
                  <a:pt x="156369" y="42069"/>
                  <a:pt x="155576" y="84138"/>
                  <a:pt x="154782" y="12620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cxnSp>
        <p:nvCxnSpPr>
          <p:cNvPr id="37" name="Прямая соединительная линия 36"/>
          <p:cNvCxnSpPr>
            <a:endCxn id="30" idx="1"/>
          </p:cNvCxnSpPr>
          <p:nvPr/>
        </p:nvCxnSpPr>
        <p:spPr bwMode="auto">
          <a:xfrm flipV="1">
            <a:off x="1638849" y="3984172"/>
            <a:ext cx="727575" cy="410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Прямоугольник 13"/>
          <p:cNvSpPr/>
          <p:nvPr/>
        </p:nvSpPr>
        <p:spPr>
          <a:xfrm>
            <a:off x="2020324" y="3004039"/>
            <a:ext cx="434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4567238" y="2185039"/>
            <a:ext cx="4354571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Найдем величину смежного с центральным угла </a:t>
            </a:r>
            <a:r>
              <a:rPr lang="el-GR" sz="2400" i="1" dirty="0" smtClean="0">
                <a:solidFill>
                  <a:schemeClr val="tx2"/>
                </a:solidFill>
                <a:latin typeface="Cambria" pitchFamily="18" charset="0"/>
              </a:rPr>
              <a:t>α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:</a:t>
            </a:r>
            <a:endParaRPr lang="ru-RU" dirty="0"/>
          </a:p>
        </p:txBody>
      </p:sp>
      <p:graphicFrame>
        <p:nvGraphicFramePr>
          <p:cNvPr id="72711" name="Object 7"/>
          <p:cNvGraphicFramePr>
            <a:graphicFrameLocks noChangeAspect="1"/>
          </p:cNvGraphicFramePr>
          <p:nvPr/>
        </p:nvGraphicFramePr>
        <p:xfrm>
          <a:off x="4567238" y="2957126"/>
          <a:ext cx="4276725" cy="742950"/>
        </p:xfrm>
        <a:graphic>
          <a:graphicData uri="http://schemas.openxmlformats.org/presentationml/2006/ole">
            <p:oleObj spid="_x0000_s119814" name="Формула" r:id="rId4" imgW="2260600" imgH="393700" progId="">
              <p:embed/>
            </p:oleObj>
          </a:graphicData>
        </a:graphic>
      </p:graphicFrame>
      <p:cxnSp>
        <p:nvCxnSpPr>
          <p:cNvPr id="39" name="Прямая соединительная линия 38"/>
          <p:cNvCxnSpPr>
            <a:endCxn id="30" idx="0"/>
          </p:cNvCxnSpPr>
          <p:nvPr/>
        </p:nvCxnSpPr>
        <p:spPr bwMode="auto">
          <a:xfrm flipH="1" flipV="1">
            <a:off x="1633847" y="2724262"/>
            <a:ext cx="5002" cy="1263448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3" name="Дуга 72"/>
          <p:cNvSpPr/>
          <p:nvPr/>
        </p:nvSpPr>
        <p:spPr bwMode="auto">
          <a:xfrm rot="16670836">
            <a:off x="1954670" y="3598714"/>
            <a:ext cx="869156" cy="871167"/>
          </a:xfrm>
          <a:prstGeom prst="arc">
            <a:avLst>
              <a:gd name="adj1" fmla="val 16182841"/>
              <a:gd name="adj2" fmla="val 19426184"/>
            </a:avLst>
          </a:prstGeom>
          <a:noFill/>
          <a:ln w="57150" cap="flat" cmpd="dbl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Полилиния 71"/>
          <p:cNvSpPr/>
          <p:nvPr/>
        </p:nvSpPr>
        <p:spPr bwMode="auto">
          <a:xfrm>
            <a:off x="1629324" y="2716123"/>
            <a:ext cx="2185988" cy="1266825"/>
          </a:xfrm>
          <a:custGeom>
            <a:avLst/>
            <a:gdLst>
              <a:gd name="connsiteX0" fmla="*/ 0 w 2185988"/>
              <a:gd name="connsiteY0" fmla="*/ 0 h 1266825"/>
              <a:gd name="connsiteX1" fmla="*/ 738188 w 2185988"/>
              <a:gd name="connsiteY1" fmla="*/ 1266825 h 1266825"/>
              <a:gd name="connsiteX2" fmla="*/ 2185988 w 2185988"/>
              <a:gd name="connsiteY2" fmla="*/ 1266825 h 1266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5988" h="1266825">
                <a:moveTo>
                  <a:pt x="0" y="0"/>
                </a:moveTo>
                <a:lnTo>
                  <a:pt x="738188" y="1266825"/>
                </a:lnTo>
                <a:lnTo>
                  <a:pt x="2185988" y="1266825"/>
                </a:lnTo>
              </a:path>
            </a:pathLst>
          </a:custGeom>
          <a:noFill/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oval" w="med" len="med"/>
            <a:tailEnd type="oval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sp>
        <p:nvSpPr>
          <p:cNvPr id="74" name="Прямоугольник 73"/>
          <p:cNvSpPr/>
          <p:nvPr/>
        </p:nvSpPr>
        <p:spPr>
          <a:xfrm>
            <a:off x="2112130" y="3934891"/>
            <a:ext cx="5284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latin typeface="Bookman Old Style" pitchFamily="18" charset="0"/>
              </a:rPr>
              <a:t>О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1247579" y="3942013"/>
            <a:ext cx="5284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latin typeface="Bookman Old Style" pitchFamily="18" charset="0"/>
              </a:rPr>
              <a:t>С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1187760" y="2287588"/>
            <a:ext cx="5284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latin typeface="Bookman Old Style" pitchFamily="18" charset="0"/>
              </a:rPr>
              <a:t>М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1677108" y="3346883"/>
            <a:ext cx="413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i="1" dirty="0" smtClean="0">
                <a:solidFill>
                  <a:srgbClr val="C00000"/>
                </a:solidFill>
                <a:latin typeface="Cambria" pitchFamily="18" charset="0"/>
              </a:rPr>
              <a:t>α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4567238" y="3670582"/>
            <a:ext cx="4576762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Значит, круговой сектор имеет величину:</a:t>
            </a:r>
          </a:p>
          <a:p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180</a:t>
            </a:r>
            <a:r>
              <a:rPr lang="en-US" sz="2300" i="1" dirty="0" smtClean="0">
                <a:solidFill>
                  <a:prstClr val="black"/>
                </a:solidFill>
                <a:latin typeface="Bookman Old Style" pitchFamily="18" charset="0"/>
              </a:rPr>
              <a:t>º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3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60</a:t>
            </a:r>
            <a:r>
              <a:rPr lang="en-US" sz="2300" i="1" dirty="0" smtClean="0">
                <a:solidFill>
                  <a:prstClr val="black"/>
                </a:solidFill>
                <a:latin typeface="Bookman Old Style" pitchFamily="18" charset="0"/>
              </a:rPr>
              <a:t>º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= 120</a:t>
            </a:r>
            <a:r>
              <a:rPr lang="en-US" sz="2300" i="1" dirty="0" smtClean="0">
                <a:solidFill>
                  <a:prstClr val="black"/>
                </a:solidFill>
                <a:latin typeface="Bookman Old Style" pitchFamily="18" charset="0"/>
              </a:rPr>
              <a:t>º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, что составляет 1/3 часть круга</a:t>
            </a:r>
            <a:endParaRPr lang="ru-RU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2882025" y="3934106"/>
            <a:ext cx="434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5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500"/>
                            </p:stCondLst>
                            <p:childTnLst>
                              <p:par>
                                <p:cTn id="4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8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  <p:bldP spid="27" grpId="0" animBg="1"/>
      <p:bldP spid="14" grpId="0" autoUpdateAnimBg="0"/>
      <p:bldP spid="105" grpId="0"/>
      <p:bldP spid="73" grpId="0" animBg="1"/>
      <p:bldP spid="75" grpId="0"/>
      <p:bldP spid="76" grpId="0"/>
      <p:bldP spid="77" grpId="0"/>
      <p:bldP spid="79" grpId="0"/>
      <p:bldP spid="8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617985" y="2421635"/>
          <a:ext cx="364571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</a:tblGrid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" name="Овал 42"/>
          <p:cNvSpPr/>
          <p:nvPr/>
        </p:nvSpPr>
        <p:spPr bwMode="auto">
          <a:xfrm>
            <a:off x="624600" y="2427094"/>
            <a:ext cx="3638550" cy="3648075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z="2400" b="1" dirty="0" smtClean="0"/>
          </a:p>
        </p:txBody>
      </p:sp>
      <p:sp>
        <p:nvSpPr>
          <p:cNvPr id="30" name="Дуга 29"/>
          <p:cNvSpPr/>
          <p:nvPr/>
        </p:nvSpPr>
        <p:spPr bwMode="auto">
          <a:xfrm>
            <a:off x="619837" y="2427005"/>
            <a:ext cx="3643313" cy="3649054"/>
          </a:xfrm>
          <a:prstGeom prst="arc">
            <a:avLst>
              <a:gd name="adj1" fmla="val 8086530"/>
              <a:gd name="adj2" fmla="val 2700618"/>
            </a:avLst>
          </a:prstGeom>
          <a:solidFill>
            <a:srgbClr val="92D050">
              <a:alpha val="50196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14689" y="964430"/>
            <a:ext cx="7905097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300" b="1" i="1" dirty="0" smtClean="0">
                <a:solidFill>
                  <a:prstClr val="black"/>
                </a:solidFill>
                <a:latin typeface="Bookman Old Style" pitchFamily="18" charset="0"/>
              </a:rPr>
              <a:t>8.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На клетчатой бумаге изображён круг. Какова площадь круга, если площадь заштрихованного сектора равна 27? </a:t>
            </a:r>
            <a:endParaRPr lang="en-US" sz="2300" i="1" dirty="0" smtClean="0">
              <a:solidFill>
                <a:prstClr val="black"/>
              </a:solidFill>
              <a:latin typeface="Bookman Old Style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131260" y="6007213"/>
            <a:ext cx="20897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36.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131260" y="2357407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2179517" y="4260656"/>
            <a:ext cx="5284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latin typeface="Bookman Old Style" pitchFamily="18" charset="0"/>
              </a:rPr>
              <a:t>О</a:t>
            </a:r>
            <a:endParaRPr lang="ru-RU" sz="2800" dirty="0">
              <a:solidFill>
                <a:schemeClr val="tx2"/>
              </a:solidFill>
            </a:endParaRPr>
          </a:p>
        </p:txBody>
      </p:sp>
      <p:graphicFrame>
        <p:nvGraphicFramePr>
          <p:cNvPr id="120838" name="Object 17"/>
          <p:cNvGraphicFramePr>
            <a:graphicFrameLocks noChangeAspect="1"/>
          </p:cNvGraphicFramePr>
          <p:nvPr/>
        </p:nvGraphicFramePr>
        <p:xfrm>
          <a:off x="5131260" y="2823509"/>
          <a:ext cx="2232025" cy="742950"/>
        </p:xfrm>
        <a:graphic>
          <a:graphicData uri="http://schemas.openxmlformats.org/presentationml/2006/ole">
            <p:oleObj spid="_x0000_s120841" name="Формула" r:id="rId3" imgW="1180588" imgH="393529" progId="">
              <p:embed/>
            </p:oleObj>
          </a:graphicData>
        </a:graphic>
      </p:graphicFrame>
      <p:graphicFrame>
        <p:nvGraphicFramePr>
          <p:cNvPr id="120839" name="Object 17"/>
          <p:cNvGraphicFramePr>
            <a:graphicFrameLocks noChangeAspect="1"/>
          </p:cNvGraphicFramePr>
          <p:nvPr/>
        </p:nvGraphicFramePr>
        <p:xfrm>
          <a:off x="5131260" y="3585347"/>
          <a:ext cx="2230437" cy="742950"/>
        </p:xfrm>
        <a:graphic>
          <a:graphicData uri="http://schemas.openxmlformats.org/presentationml/2006/ole">
            <p:oleObj spid="_x0000_s120842" name="Формула" r:id="rId4" imgW="1180588" imgH="393529" progId="">
              <p:embed/>
            </p:oleObj>
          </a:graphicData>
        </a:graphic>
      </p:graphicFrame>
      <p:graphicFrame>
        <p:nvGraphicFramePr>
          <p:cNvPr id="120840" name="Object 17"/>
          <p:cNvGraphicFramePr>
            <a:graphicFrameLocks noChangeAspect="1"/>
          </p:cNvGraphicFramePr>
          <p:nvPr/>
        </p:nvGraphicFramePr>
        <p:xfrm>
          <a:off x="5131260" y="4482668"/>
          <a:ext cx="2519362" cy="742950"/>
        </p:xfrm>
        <a:graphic>
          <a:graphicData uri="http://schemas.openxmlformats.org/presentationml/2006/ole">
            <p:oleObj spid="_x0000_s120843" name="Формула" r:id="rId5" imgW="1333500" imgH="393700" progId="">
              <p:embed/>
            </p:oleObj>
          </a:graphicData>
        </a:graphic>
      </p:graphicFrame>
      <p:sp>
        <p:nvSpPr>
          <p:cNvPr id="42" name="Полилиния 41"/>
          <p:cNvSpPr/>
          <p:nvPr/>
        </p:nvSpPr>
        <p:spPr bwMode="auto">
          <a:xfrm>
            <a:off x="1152525" y="4243388"/>
            <a:ext cx="2576513" cy="1290638"/>
          </a:xfrm>
          <a:custGeom>
            <a:avLst/>
            <a:gdLst>
              <a:gd name="connsiteX0" fmla="*/ 0 w 2576513"/>
              <a:gd name="connsiteY0" fmla="*/ 1295400 h 1295400"/>
              <a:gd name="connsiteX1" fmla="*/ 1290638 w 2576513"/>
              <a:gd name="connsiteY1" fmla="*/ 0 h 1295400"/>
              <a:gd name="connsiteX2" fmla="*/ 2576513 w 2576513"/>
              <a:gd name="connsiteY2" fmla="*/ 1295400 h 129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76513" h="1295400">
                <a:moveTo>
                  <a:pt x="0" y="1295400"/>
                </a:moveTo>
                <a:lnTo>
                  <a:pt x="1290638" y="0"/>
                </a:lnTo>
                <a:lnTo>
                  <a:pt x="2576513" y="1295400"/>
                </a:lnTo>
              </a:path>
            </a:pathLst>
          </a:custGeom>
          <a:noFill/>
          <a:ln w="2222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grpSp>
        <p:nvGrpSpPr>
          <p:cNvPr id="53" name="Группа 52"/>
          <p:cNvGrpSpPr/>
          <p:nvPr/>
        </p:nvGrpSpPr>
        <p:grpSpPr>
          <a:xfrm>
            <a:off x="622219" y="2428874"/>
            <a:ext cx="3643312" cy="3643314"/>
            <a:chOff x="1045031" y="2724293"/>
            <a:chExt cx="3100252" cy="3089927"/>
          </a:xfrm>
        </p:grpSpPr>
        <p:sp>
          <p:nvSpPr>
            <p:cNvPr id="54" name="Овал 53"/>
            <p:cNvSpPr/>
            <p:nvPr/>
          </p:nvSpPr>
          <p:spPr bwMode="auto">
            <a:xfrm rot="16200000">
              <a:off x="1050193" y="2719131"/>
              <a:ext cx="3089927" cy="3100252"/>
            </a:xfrm>
            <a:prstGeom prst="ellipse">
              <a:avLst/>
            </a:pr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ru-RU" smtClean="0"/>
            </a:p>
          </p:txBody>
        </p:sp>
        <p:cxnSp>
          <p:nvCxnSpPr>
            <p:cNvPr id="56" name="Прямая соединительная линия 55"/>
            <p:cNvCxnSpPr>
              <a:stCxn id="54" idx="7"/>
              <a:endCxn id="54" idx="3"/>
            </p:cNvCxnSpPr>
            <p:nvPr/>
          </p:nvCxnSpPr>
          <p:spPr bwMode="auto">
            <a:xfrm>
              <a:off x="1499052" y="3176802"/>
              <a:ext cx="2192210" cy="2184908"/>
            </a:xfrm>
            <a:prstGeom prst="lin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Прямая соединительная линия 56"/>
            <p:cNvCxnSpPr>
              <a:stCxn id="54" idx="5"/>
              <a:endCxn id="54" idx="1"/>
            </p:cNvCxnSpPr>
            <p:nvPr/>
          </p:nvCxnSpPr>
          <p:spPr bwMode="auto">
            <a:xfrm flipH="1">
              <a:off x="1499052" y="3176802"/>
              <a:ext cx="2192210" cy="2184908"/>
            </a:xfrm>
            <a:prstGeom prst="lin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0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0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0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81992" y="-9647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sz="3200" kern="0" dirty="0" smtClean="0">
                <a:solidFill>
                  <a:srgbClr val="5251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Используемые материалы</a:t>
            </a:r>
            <a:endParaRPr lang="ru-RU" sz="3200" kern="0" dirty="0">
              <a:solidFill>
                <a:srgbClr val="52512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18999" y="931387"/>
            <a:ext cx="8637972" cy="6463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ct val="0"/>
              </a:spcBef>
            </a:pPr>
            <a:r>
              <a:rPr lang="en-US" sz="1800" i="1" kern="1200" dirty="0" smtClean="0">
                <a:solidFill>
                  <a:srgbClr val="525129"/>
                </a:solidFill>
                <a:hlinkClick r:id="rId2"/>
              </a:rPr>
              <a:t>http://mathege.ru/or/ege/Main.html</a:t>
            </a:r>
            <a:r>
              <a:rPr lang="ru-RU" sz="1800" i="1" kern="1200" dirty="0" smtClean="0">
                <a:solidFill>
                  <a:srgbClr val="525129"/>
                </a:solidFill>
              </a:rPr>
              <a:t> </a:t>
            </a:r>
            <a:r>
              <a:rPr lang="ru-RU" sz="1800" i="1" kern="1200" dirty="0" smtClean="0">
                <a:solidFill>
                  <a:srgbClr val="525129"/>
                </a:solidFill>
                <a:latin typeface="Monotype Corsiva"/>
              </a:rPr>
              <a:t>−</a:t>
            </a:r>
            <a:r>
              <a:rPr lang="ru-RU" sz="1800" i="1" kern="1200" dirty="0" smtClean="0">
                <a:solidFill>
                  <a:srgbClr val="525129"/>
                </a:solidFill>
              </a:rPr>
              <a:t> Материалы открытого банка заданий по математике 2013 года </a:t>
            </a:r>
          </a:p>
        </p:txBody>
      </p:sp>
    </p:spTree>
    <p:extLst>
      <p:ext uri="{BB962C8B-B14F-4D97-AF65-F5344CB8AC3E}">
        <p14:creationId xmlns:p14="http://schemas.microsoft.com/office/powerpoint/2010/main" xmlns="" val="546018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Овал 43"/>
          <p:cNvSpPr/>
          <p:nvPr/>
        </p:nvSpPr>
        <p:spPr bwMode="auto">
          <a:xfrm>
            <a:off x="3021466" y="3291841"/>
            <a:ext cx="3091543" cy="3100252"/>
          </a:xfrm>
          <a:prstGeom prst="ellipse">
            <a:avLst/>
          </a:prstGeom>
          <a:solidFill>
            <a:srgbClr val="FFC000">
              <a:alpha val="30980"/>
            </a:srgbClr>
          </a:solidFill>
          <a:ln w="222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z="24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8325" y="403076"/>
            <a:ext cx="8001000" cy="563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2800" i="1" dirty="0" smtClean="0">
                <a:solidFill>
                  <a:srgbClr val="C00000"/>
                </a:solidFill>
                <a:latin typeface="Bookman Old Style" pitchFamily="18" charset="0"/>
              </a:rPr>
              <a:t>Площадь круга</a:t>
            </a:r>
            <a:endParaRPr lang="en-US" sz="28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88164" y="1004739"/>
            <a:ext cx="69581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Пусть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радиус круга,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d = 2R</a:t>
            </a:r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– диаметр,       </a:t>
            </a:r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С = 2</a:t>
            </a:r>
            <a:r>
              <a:rPr lang="el-GR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π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R 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–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длина окружности,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S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его площадь.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endParaRPr lang="ru-RU" sz="2200" i="1" dirty="0" smtClean="0">
              <a:solidFill>
                <a:prstClr val="black"/>
              </a:solidFill>
              <a:latin typeface="Bookman Old Style" pitchFamily="18" charset="0"/>
            </a:endParaRPr>
          </a:p>
          <a:p>
            <a:pPr algn="ctr"/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Тогда справедливы формулы: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endParaRPr lang="ru-RU" sz="2200" i="1" dirty="0" smtClean="0">
              <a:latin typeface="Bookman Old Style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854565" y="2134542"/>
            <a:ext cx="14253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S = </a:t>
            </a:r>
            <a:r>
              <a:rPr lang="el-GR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π</a:t>
            </a:r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r>
              <a:rPr lang="en-US" sz="2400" b="1" i="1" baseline="30000" dirty="0" smtClean="0">
                <a:solidFill>
                  <a:srgbClr val="C00000"/>
                </a:solidFill>
                <a:latin typeface="Bookman Old Style" pitchFamily="18" charset="0"/>
              </a:rPr>
              <a:t>2</a:t>
            </a:r>
            <a:endParaRPr lang="ru-RU" baseline="30000" dirty="0"/>
          </a:p>
        </p:txBody>
      </p:sp>
      <p:cxnSp>
        <p:nvCxnSpPr>
          <p:cNvPr id="46" name="Прямая соединительная линия 45"/>
          <p:cNvCxnSpPr>
            <a:stCxn id="44" idx="6"/>
            <a:endCxn id="44" idx="2"/>
          </p:cNvCxnSpPr>
          <p:nvPr/>
        </p:nvCxnSpPr>
        <p:spPr bwMode="auto">
          <a:xfrm flipH="1">
            <a:off x="3021466" y="4841967"/>
            <a:ext cx="3091543" cy="0"/>
          </a:xfrm>
          <a:prstGeom prst="line">
            <a:avLst/>
          </a:prstGeom>
          <a:solidFill>
            <a:srgbClr val="92D050">
              <a:alpha val="40000"/>
            </a:srgbClr>
          </a:solidFill>
          <a:ln w="22225" cap="flat" cmpd="sng" algn="ctr">
            <a:solidFill>
              <a:srgbClr val="00B050"/>
            </a:solidFill>
            <a:prstDash val="solid"/>
            <a:round/>
            <a:headEnd type="oval" w="med" len="med"/>
            <a:tailEnd type="oval" w="med" len="med"/>
          </a:ln>
          <a:effectLst/>
        </p:spPr>
      </p:cxnSp>
      <p:cxnSp>
        <p:nvCxnSpPr>
          <p:cNvPr id="48" name="Прямая соединительная линия 47"/>
          <p:cNvCxnSpPr>
            <a:stCxn id="44" idx="7"/>
          </p:cNvCxnSpPr>
          <p:nvPr/>
        </p:nvCxnSpPr>
        <p:spPr bwMode="auto">
          <a:xfrm flipH="1">
            <a:off x="4567238" y="3745862"/>
            <a:ext cx="1093025" cy="1096104"/>
          </a:xfrm>
          <a:prstGeom prst="line">
            <a:avLst/>
          </a:prstGeom>
          <a:solidFill>
            <a:srgbClr val="92D050">
              <a:alpha val="40000"/>
            </a:srgbClr>
          </a:solidFill>
          <a:ln w="22225" cap="flat" cmpd="sng" algn="ctr">
            <a:solidFill>
              <a:srgbClr val="C00000"/>
            </a:solidFill>
            <a:prstDash val="solid"/>
            <a:round/>
            <a:headEnd type="oval" w="med" len="med"/>
            <a:tailEnd type="oval" w="med" len="med"/>
          </a:ln>
          <a:effectLst/>
        </p:spPr>
      </p:cxnSp>
      <p:sp>
        <p:nvSpPr>
          <p:cNvPr id="56" name="Прямоугольник 55"/>
          <p:cNvSpPr/>
          <p:nvPr/>
        </p:nvSpPr>
        <p:spPr>
          <a:xfrm>
            <a:off x="4733341" y="3860259"/>
            <a:ext cx="4507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4378725" y="4844510"/>
            <a:ext cx="4283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00B050"/>
                </a:solidFill>
                <a:latin typeface="Bookman Old Style" pitchFamily="18" charset="0"/>
              </a:rPr>
              <a:t>d</a:t>
            </a:r>
            <a:endParaRPr lang="ru-RU" sz="2800" dirty="0">
              <a:solidFill>
                <a:srgbClr val="00B050"/>
              </a:solidFill>
            </a:endParaRPr>
          </a:p>
        </p:txBody>
      </p:sp>
      <p:grpSp>
        <p:nvGrpSpPr>
          <p:cNvPr id="68" name="Группа 67"/>
          <p:cNvGrpSpPr/>
          <p:nvPr/>
        </p:nvGrpSpPr>
        <p:grpSpPr>
          <a:xfrm>
            <a:off x="5899189" y="2551611"/>
            <a:ext cx="1725217" cy="832931"/>
            <a:chOff x="6928388" y="4022688"/>
            <a:chExt cx="1725217" cy="832931"/>
          </a:xfrm>
        </p:grpSpPr>
        <p:sp>
          <p:nvSpPr>
            <p:cNvPr id="62" name="Прямоугольник 61"/>
            <p:cNvSpPr/>
            <p:nvPr/>
          </p:nvSpPr>
          <p:spPr>
            <a:xfrm>
              <a:off x="7877786" y="4184550"/>
              <a:ext cx="60946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С</a:t>
              </a:r>
              <a:r>
                <a:rPr lang="en-US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d</a:t>
              </a:r>
              <a:endParaRPr lang="ru-RU" dirty="0"/>
            </a:p>
          </p:txBody>
        </p:sp>
        <p:grpSp>
          <p:nvGrpSpPr>
            <p:cNvPr id="63" name="Группа 15"/>
            <p:cNvGrpSpPr/>
            <p:nvPr/>
          </p:nvGrpSpPr>
          <p:grpSpPr>
            <a:xfrm>
              <a:off x="6928388" y="4022688"/>
              <a:ext cx="1725217" cy="832931"/>
              <a:chOff x="5227607" y="2323395"/>
              <a:chExt cx="1725217" cy="832931"/>
            </a:xfrm>
          </p:grpSpPr>
          <p:sp>
            <p:nvSpPr>
              <p:cNvPr id="64" name="Прямоугольник 63"/>
              <p:cNvSpPr/>
              <p:nvPr/>
            </p:nvSpPr>
            <p:spPr>
              <a:xfrm>
                <a:off x="5853531" y="2694661"/>
                <a:ext cx="39466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C00000"/>
                    </a:solidFill>
                    <a:latin typeface="Bookman Old Style" pitchFamily="18" charset="0"/>
                  </a:rPr>
                  <a:t>4</a:t>
                </a:r>
                <a:endParaRPr lang="ru-RU" b="1" dirty="0"/>
              </a:p>
            </p:txBody>
          </p:sp>
          <p:sp>
            <p:nvSpPr>
              <p:cNvPr id="65" name="Прямоугольник 64"/>
              <p:cNvSpPr/>
              <p:nvPr/>
            </p:nvSpPr>
            <p:spPr>
              <a:xfrm>
                <a:off x="5869855" y="2323395"/>
                <a:ext cx="39466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400" b="1" i="1" dirty="0" smtClean="0">
                    <a:solidFill>
                      <a:srgbClr val="C00000"/>
                    </a:solidFill>
                    <a:latin typeface="Bookman Old Style" pitchFamily="18" charset="0"/>
                  </a:rPr>
                  <a:t>1</a:t>
                </a:r>
                <a:endParaRPr lang="ru-RU" b="1" dirty="0"/>
              </a:p>
            </p:txBody>
          </p:sp>
          <p:sp>
            <p:nvSpPr>
              <p:cNvPr id="66" name="Прямоугольник 65"/>
              <p:cNvSpPr/>
              <p:nvPr/>
            </p:nvSpPr>
            <p:spPr>
              <a:xfrm>
                <a:off x="5227607" y="2504430"/>
                <a:ext cx="172521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C00000"/>
                    </a:solidFill>
                    <a:latin typeface="Bookman Old Style" pitchFamily="18" charset="0"/>
                  </a:rPr>
                  <a:t>S =</a:t>
                </a:r>
                <a:endParaRPr lang="ru-RU" b="1" dirty="0"/>
              </a:p>
            </p:txBody>
          </p:sp>
          <p:cxnSp>
            <p:nvCxnSpPr>
              <p:cNvPr id="67" name="Прямая соединительная линия 66"/>
              <p:cNvCxnSpPr/>
              <p:nvPr/>
            </p:nvCxnSpPr>
            <p:spPr bwMode="auto">
              <a:xfrm>
                <a:off x="5909094" y="2751826"/>
                <a:ext cx="301925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78" name="Группа 77"/>
          <p:cNvGrpSpPr/>
          <p:nvPr/>
        </p:nvGrpSpPr>
        <p:grpSpPr>
          <a:xfrm>
            <a:off x="1531839" y="2551611"/>
            <a:ext cx="1725217" cy="832931"/>
            <a:chOff x="6928388" y="4022688"/>
            <a:chExt cx="1725217" cy="832931"/>
          </a:xfrm>
        </p:grpSpPr>
        <p:sp>
          <p:nvSpPr>
            <p:cNvPr id="79" name="Прямоугольник 78"/>
            <p:cNvSpPr/>
            <p:nvPr/>
          </p:nvSpPr>
          <p:spPr>
            <a:xfrm>
              <a:off x="7877786" y="4184550"/>
              <a:ext cx="76014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π</a:t>
              </a:r>
              <a:r>
                <a:rPr lang="en-US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d</a:t>
              </a:r>
              <a:r>
                <a:rPr lang="en-US" sz="2400" b="1" i="1" baseline="30000" dirty="0" smtClean="0">
                  <a:solidFill>
                    <a:srgbClr val="C00000"/>
                  </a:solidFill>
                  <a:latin typeface="Bookman Old Style" pitchFamily="18" charset="0"/>
                </a:rPr>
                <a:t>2</a:t>
              </a:r>
              <a:endParaRPr lang="ru-RU" dirty="0"/>
            </a:p>
          </p:txBody>
        </p:sp>
        <p:grpSp>
          <p:nvGrpSpPr>
            <p:cNvPr id="80" name="Группа 15"/>
            <p:cNvGrpSpPr/>
            <p:nvPr/>
          </p:nvGrpSpPr>
          <p:grpSpPr>
            <a:xfrm>
              <a:off x="6928388" y="4022688"/>
              <a:ext cx="1725217" cy="832931"/>
              <a:chOff x="5227607" y="2323395"/>
              <a:chExt cx="1725217" cy="832931"/>
            </a:xfrm>
          </p:grpSpPr>
          <p:sp>
            <p:nvSpPr>
              <p:cNvPr id="81" name="Прямоугольник 80"/>
              <p:cNvSpPr/>
              <p:nvPr/>
            </p:nvSpPr>
            <p:spPr>
              <a:xfrm>
                <a:off x="5853531" y="2694661"/>
                <a:ext cx="39466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C00000"/>
                    </a:solidFill>
                    <a:latin typeface="Bookman Old Style" pitchFamily="18" charset="0"/>
                  </a:rPr>
                  <a:t>4</a:t>
                </a:r>
                <a:endParaRPr lang="ru-RU" b="1" dirty="0"/>
              </a:p>
            </p:txBody>
          </p:sp>
          <p:sp>
            <p:nvSpPr>
              <p:cNvPr id="82" name="Прямоугольник 81"/>
              <p:cNvSpPr/>
              <p:nvPr/>
            </p:nvSpPr>
            <p:spPr>
              <a:xfrm>
                <a:off x="5869855" y="2323395"/>
                <a:ext cx="39466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400" b="1" i="1" dirty="0" smtClean="0">
                    <a:solidFill>
                      <a:srgbClr val="C00000"/>
                    </a:solidFill>
                    <a:latin typeface="Bookman Old Style" pitchFamily="18" charset="0"/>
                  </a:rPr>
                  <a:t>1</a:t>
                </a:r>
                <a:endParaRPr lang="ru-RU" b="1" dirty="0"/>
              </a:p>
            </p:txBody>
          </p:sp>
          <p:sp>
            <p:nvSpPr>
              <p:cNvPr id="83" name="Прямоугольник 82"/>
              <p:cNvSpPr/>
              <p:nvPr/>
            </p:nvSpPr>
            <p:spPr>
              <a:xfrm>
                <a:off x="5227607" y="2504430"/>
                <a:ext cx="172521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C00000"/>
                    </a:solidFill>
                    <a:latin typeface="Bookman Old Style" pitchFamily="18" charset="0"/>
                  </a:rPr>
                  <a:t>S =</a:t>
                </a:r>
                <a:endParaRPr lang="ru-RU" b="1" dirty="0"/>
              </a:p>
            </p:txBody>
          </p:sp>
          <p:cxnSp>
            <p:nvCxnSpPr>
              <p:cNvPr id="84" name="Прямая соединительная линия 83"/>
              <p:cNvCxnSpPr/>
              <p:nvPr/>
            </p:nvCxnSpPr>
            <p:spPr bwMode="auto">
              <a:xfrm>
                <a:off x="5909094" y="2751826"/>
                <a:ext cx="301925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85" name="Овал 84"/>
          <p:cNvSpPr/>
          <p:nvPr/>
        </p:nvSpPr>
        <p:spPr bwMode="auto">
          <a:xfrm>
            <a:off x="4528628" y="4805226"/>
            <a:ext cx="77220" cy="7837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4261854" y="4334128"/>
            <a:ext cx="4571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latin typeface="Bookman Old Style" pitchFamily="18" charset="0"/>
              </a:rPr>
              <a:t>О</a:t>
            </a:r>
            <a:endParaRPr lang="ru-RU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0"/>
                            </p:stCondLst>
                            <p:childTnLst>
                              <p:par>
                                <p:cTn id="41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38" grpId="0"/>
      <p:bldP spid="56" grpId="0"/>
      <p:bldP spid="6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8325" y="403076"/>
            <a:ext cx="8001000" cy="563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2800" i="1" dirty="0" smtClean="0">
                <a:solidFill>
                  <a:srgbClr val="C00000"/>
                </a:solidFill>
                <a:latin typeface="Bookman Old Style" pitchFamily="18" charset="0"/>
              </a:rPr>
              <a:t>Площадь кругового сектора</a:t>
            </a:r>
            <a:endParaRPr lang="en-US" sz="28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60913" y="1038466"/>
            <a:ext cx="721265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Пусть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радиус круга, </a:t>
            </a:r>
            <a:r>
              <a:rPr lang="el-GR" sz="2400" b="1" i="1" dirty="0" smtClean="0">
                <a:solidFill>
                  <a:srgbClr val="C00000"/>
                </a:solidFill>
                <a:latin typeface="Cambria" pitchFamily="18" charset="0"/>
              </a:rPr>
              <a:t>α</a:t>
            </a:r>
            <a:r>
              <a:rPr lang="el-GR" sz="2200" dirty="0" smtClean="0"/>
              <a:t> 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–</a:t>
            </a:r>
            <a:r>
              <a:rPr lang="el-GR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градусная мера соответствующего центрального угла,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S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его площадь.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Тогда справедлива формула: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endParaRPr lang="ru-RU" sz="2200" i="1" dirty="0" smtClean="0">
              <a:latin typeface="Bookman Old Style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821604" y="3842768"/>
            <a:ext cx="4507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chemeClr val="tx2"/>
                </a:solidFill>
                <a:latin typeface="Bookman Old Style" pitchFamily="18" charset="0"/>
              </a:rPr>
              <a:t>R</a:t>
            </a:r>
            <a:endParaRPr lang="ru-RU" sz="2800" dirty="0">
              <a:solidFill>
                <a:schemeClr val="tx2"/>
              </a:solidFill>
            </a:endParaRPr>
          </a:p>
        </p:txBody>
      </p:sp>
      <p:grpSp>
        <p:nvGrpSpPr>
          <p:cNvPr id="2" name="Группа 67"/>
          <p:cNvGrpSpPr/>
          <p:nvPr/>
        </p:nvGrpSpPr>
        <p:grpSpPr>
          <a:xfrm>
            <a:off x="3509709" y="2221400"/>
            <a:ext cx="2115057" cy="867621"/>
            <a:chOff x="6928387" y="4013635"/>
            <a:chExt cx="2115057" cy="867621"/>
          </a:xfrm>
        </p:grpSpPr>
        <p:sp>
          <p:nvSpPr>
            <p:cNvPr id="62" name="Прямоугольник 61"/>
            <p:cNvSpPr/>
            <p:nvPr/>
          </p:nvSpPr>
          <p:spPr>
            <a:xfrm>
              <a:off x="7612866" y="4013635"/>
              <a:ext cx="77777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π</a:t>
              </a:r>
              <a:r>
                <a:rPr lang="en-US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R</a:t>
              </a:r>
              <a:r>
                <a:rPr lang="en-US" sz="2400" b="1" i="1" baseline="30000" dirty="0" smtClean="0">
                  <a:solidFill>
                    <a:srgbClr val="C00000"/>
                  </a:solidFill>
                  <a:latin typeface="Bookman Old Style" pitchFamily="18" charset="0"/>
                </a:rPr>
                <a:t>2</a:t>
              </a:r>
              <a:endParaRPr lang="ru-RU" dirty="0"/>
            </a:p>
          </p:txBody>
        </p:sp>
        <p:grpSp>
          <p:nvGrpSpPr>
            <p:cNvPr id="3" name="Группа 15"/>
            <p:cNvGrpSpPr/>
            <p:nvPr/>
          </p:nvGrpSpPr>
          <p:grpSpPr>
            <a:xfrm>
              <a:off x="6928387" y="4203723"/>
              <a:ext cx="2115057" cy="677533"/>
              <a:chOff x="5227606" y="2504430"/>
              <a:chExt cx="2115057" cy="677533"/>
            </a:xfrm>
          </p:grpSpPr>
          <p:sp>
            <p:nvSpPr>
              <p:cNvPr id="64" name="Прямоугольник 63"/>
              <p:cNvSpPr/>
              <p:nvPr/>
            </p:nvSpPr>
            <p:spPr>
              <a:xfrm>
                <a:off x="5853531" y="2720298"/>
                <a:ext cx="81464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C00000"/>
                    </a:solidFill>
                    <a:latin typeface="Bookman Old Style" pitchFamily="18" charset="0"/>
                  </a:rPr>
                  <a:t>360</a:t>
                </a:r>
                <a:endParaRPr lang="ru-RU" b="1" dirty="0"/>
              </a:p>
            </p:txBody>
          </p:sp>
          <p:sp>
            <p:nvSpPr>
              <p:cNvPr id="66" name="Прямоугольник 65"/>
              <p:cNvSpPr/>
              <p:nvPr/>
            </p:nvSpPr>
            <p:spPr>
              <a:xfrm>
                <a:off x="5227606" y="2504430"/>
                <a:ext cx="211505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C00000"/>
                    </a:solidFill>
                    <a:latin typeface="Bookman Old Style" pitchFamily="18" charset="0"/>
                  </a:rPr>
                  <a:t>S =        </a:t>
                </a:r>
                <a:r>
                  <a:rPr lang="ru-RU" sz="2400" b="1" i="1" dirty="0" smtClean="0">
                    <a:solidFill>
                      <a:srgbClr val="C00000"/>
                    </a:solidFill>
                    <a:latin typeface="Bookman Old Style" pitchFamily="18" charset="0"/>
                  </a:rPr>
                  <a:t> </a:t>
                </a:r>
                <a:r>
                  <a:rPr lang="en-US" sz="2400" b="1" i="1" dirty="0" smtClean="0">
                    <a:solidFill>
                      <a:srgbClr val="C00000"/>
                    </a:solidFill>
                    <a:latin typeface="Bookman Old Style" pitchFamily="18" charset="0"/>
                  </a:rPr>
                  <a:t>·</a:t>
                </a:r>
                <a:r>
                  <a:rPr lang="ru-RU" sz="1100" b="1" i="1" dirty="0" smtClean="0">
                    <a:solidFill>
                      <a:srgbClr val="C00000"/>
                    </a:solidFill>
                    <a:latin typeface="Bookman Old Style" pitchFamily="18" charset="0"/>
                  </a:rPr>
                  <a:t> </a:t>
                </a:r>
                <a:r>
                  <a:rPr lang="el-GR" sz="2800" b="1" i="1" dirty="0" smtClean="0">
                    <a:solidFill>
                      <a:srgbClr val="C00000"/>
                    </a:solidFill>
                    <a:latin typeface="Cambria" pitchFamily="18" charset="0"/>
                  </a:rPr>
                  <a:t>α</a:t>
                </a:r>
                <a:endParaRPr lang="ru-RU" sz="2800" i="1" dirty="0" smtClean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67" name="Прямая соединительная линия 66"/>
              <p:cNvCxnSpPr/>
              <p:nvPr/>
            </p:nvCxnSpPr>
            <p:spPr bwMode="auto">
              <a:xfrm flipV="1">
                <a:off x="5909094" y="2750684"/>
                <a:ext cx="758453" cy="1142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30" name="Группа 29"/>
          <p:cNvGrpSpPr/>
          <p:nvPr/>
        </p:nvGrpSpPr>
        <p:grpSpPr>
          <a:xfrm>
            <a:off x="3021466" y="3232021"/>
            <a:ext cx="3091543" cy="3100252"/>
            <a:chOff x="3021466" y="3232021"/>
            <a:chExt cx="3091543" cy="3100252"/>
          </a:xfrm>
        </p:grpSpPr>
        <p:sp>
          <p:nvSpPr>
            <p:cNvPr id="22" name="Овал 21"/>
            <p:cNvSpPr/>
            <p:nvPr/>
          </p:nvSpPr>
          <p:spPr bwMode="auto">
            <a:xfrm>
              <a:off x="3021466" y="3232021"/>
              <a:ext cx="3091543" cy="3100252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ru-RU" sz="2400" b="1" dirty="0" smtClean="0"/>
            </a:p>
          </p:txBody>
        </p:sp>
        <p:grpSp>
          <p:nvGrpSpPr>
            <p:cNvPr id="29" name="Группа 28"/>
            <p:cNvGrpSpPr/>
            <p:nvPr/>
          </p:nvGrpSpPr>
          <p:grpSpPr>
            <a:xfrm>
              <a:off x="3021806" y="3241660"/>
              <a:ext cx="3090863" cy="3088414"/>
              <a:chOff x="3021806" y="3241660"/>
              <a:chExt cx="3090863" cy="3088414"/>
            </a:xfrm>
          </p:grpSpPr>
          <p:sp>
            <p:nvSpPr>
              <p:cNvPr id="21" name="Дуга 20"/>
              <p:cNvSpPr/>
              <p:nvPr/>
            </p:nvSpPr>
            <p:spPr bwMode="auto">
              <a:xfrm>
                <a:off x="3021806" y="3241660"/>
                <a:ext cx="3090863" cy="3088414"/>
              </a:xfrm>
              <a:prstGeom prst="arc">
                <a:avLst>
                  <a:gd name="adj1" fmla="val 19302173"/>
                  <a:gd name="adj2" fmla="val 5398756"/>
                </a:avLst>
              </a:prstGeom>
              <a:solidFill>
                <a:schemeClr val="accent2">
                  <a:lumMod val="40000"/>
                  <a:lumOff val="60000"/>
                  <a:alpha val="49804"/>
                </a:schemeClr>
              </a:solidFill>
              <a:ln w="3810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endParaRPr lang="ru-RU" smtClean="0"/>
              </a:p>
            </p:txBody>
          </p:sp>
          <p:sp>
            <p:nvSpPr>
              <p:cNvPr id="23" name="Полилиния 22"/>
              <p:cNvSpPr/>
              <p:nvPr/>
            </p:nvSpPr>
            <p:spPr bwMode="auto">
              <a:xfrm>
                <a:off x="4562475" y="3824288"/>
                <a:ext cx="1223963" cy="2505076"/>
              </a:xfrm>
              <a:custGeom>
                <a:avLst/>
                <a:gdLst>
                  <a:gd name="connsiteX0" fmla="*/ 0 w 1228725"/>
                  <a:gd name="connsiteY0" fmla="*/ 2524125 h 2524125"/>
                  <a:gd name="connsiteX1" fmla="*/ 0 w 1228725"/>
                  <a:gd name="connsiteY1" fmla="*/ 966788 h 2524125"/>
                  <a:gd name="connsiteX2" fmla="*/ 1228725 w 1228725"/>
                  <a:gd name="connsiteY2" fmla="*/ 0 h 2524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28725" h="2524125">
                    <a:moveTo>
                      <a:pt x="0" y="2524125"/>
                    </a:moveTo>
                    <a:lnTo>
                      <a:pt x="0" y="966788"/>
                    </a:lnTo>
                    <a:lnTo>
                      <a:pt x="1228725" y="0"/>
                    </a:lnTo>
                  </a:path>
                </a:pathLst>
              </a:custGeom>
              <a:noFill/>
              <a:ln w="22225" cap="flat" cmpd="sng" algn="ctr">
                <a:solidFill>
                  <a:srgbClr val="C0000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endParaRPr lang="ru-RU" sz="2400" b="1" smtClean="0"/>
              </a:p>
            </p:txBody>
          </p:sp>
        </p:grpSp>
      </p:grpSp>
      <p:sp>
        <p:nvSpPr>
          <p:cNvPr id="25" name="Дуга 24"/>
          <p:cNvSpPr/>
          <p:nvPr/>
        </p:nvSpPr>
        <p:spPr bwMode="auto">
          <a:xfrm>
            <a:off x="4064794" y="4162425"/>
            <a:ext cx="869156" cy="1100138"/>
          </a:xfrm>
          <a:prstGeom prst="arc">
            <a:avLst>
              <a:gd name="adj1" fmla="val 20113290"/>
              <a:gd name="adj2" fmla="val 4993260"/>
            </a:avLst>
          </a:prstGeom>
          <a:noFill/>
          <a:ln w="38100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888279" y="4738119"/>
            <a:ext cx="413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i="1" dirty="0" smtClean="0">
                <a:solidFill>
                  <a:schemeClr val="tx2"/>
                </a:solidFill>
                <a:latin typeface="Cambria" pitchFamily="18" charset="0"/>
              </a:rPr>
              <a:t>α</a:t>
            </a:r>
            <a:endParaRPr lang="ru-RU" sz="2800" i="1" dirty="0">
              <a:solidFill>
                <a:schemeClr val="tx2"/>
              </a:solidFill>
            </a:endParaRPr>
          </a:p>
        </p:txBody>
      </p:sp>
      <p:sp>
        <p:nvSpPr>
          <p:cNvPr id="33" name="Овал 32"/>
          <p:cNvSpPr/>
          <p:nvPr/>
        </p:nvSpPr>
        <p:spPr bwMode="auto">
          <a:xfrm>
            <a:off x="4528628" y="4752838"/>
            <a:ext cx="77220" cy="7837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261854" y="4281740"/>
            <a:ext cx="4571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latin typeface="Bookman Old Style" pitchFamily="18" charset="0"/>
              </a:rPr>
              <a:t>О</a:t>
            </a:r>
            <a:endParaRPr lang="ru-RU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25" grpId="0" animBg="1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>
            <a:off x="4181488" y="4564906"/>
            <a:ext cx="4571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latin typeface="Bookman Old Style" pitchFamily="18" charset="0"/>
              </a:rPr>
              <a:t>О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8325" y="403076"/>
            <a:ext cx="8001000" cy="563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2800" i="1" dirty="0" smtClean="0">
                <a:solidFill>
                  <a:srgbClr val="C00000"/>
                </a:solidFill>
                <a:latin typeface="Bookman Old Style" pitchFamily="18" charset="0"/>
              </a:rPr>
              <a:t>Площадь кольца</a:t>
            </a:r>
            <a:endParaRPr lang="en-US" sz="28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67975" y="1029920"/>
            <a:ext cx="779852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Пусть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радиус внешней окружности,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r>
              <a:rPr lang="el-GR" sz="2200" dirty="0" smtClean="0"/>
              <a:t> 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–</a:t>
            </a:r>
            <a:r>
              <a:rPr lang="el-GR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радиус внутренней окружности,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S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его площадь.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endParaRPr lang="ru-RU" sz="2200" i="1" dirty="0" smtClean="0">
              <a:solidFill>
                <a:prstClr val="black"/>
              </a:solidFill>
              <a:latin typeface="Bookman Old Style" pitchFamily="18" charset="0"/>
            </a:endParaRPr>
          </a:p>
          <a:p>
            <a:pPr algn="ctr"/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Тогда справедлива формула: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endParaRPr lang="ru-RU" sz="2200" i="1" dirty="0" smtClean="0">
              <a:latin typeface="Bookman Old Style" pitchFamily="18" charset="0"/>
            </a:endParaRPr>
          </a:p>
        </p:txBody>
      </p:sp>
      <p:sp>
        <p:nvSpPr>
          <p:cNvPr id="24" name="Кольцо 23"/>
          <p:cNvSpPr/>
          <p:nvPr/>
        </p:nvSpPr>
        <p:spPr bwMode="auto">
          <a:xfrm>
            <a:off x="3017045" y="3040626"/>
            <a:ext cx="3100386" cy="3095623"/>
          </a:xfrm>
          <a:prstGeom prst="donut">
            <a:avLst>
              <a:gd name="adj" fmla="val 23423"/>
            </a:avLst>
          </a:prstGeom>
          <a:solidFill>
            <a:srgbClr val="FFC000">
              <a:alpha val="30980"/>
            </a:srgbClr>
          </a:solidFill>
          <a:ln w="222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z="24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141631" y="4188686"/>
            <a:ext cx="4543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28" name="Прямая соединительная линия 27"/>
          <p:cNvCxnSpPr>
            <a:endCxn id="24" idx="6"/>
          </p:cNvCxnSpPr>
          <p:nvPr/>
        </p:nvCxnSpPr>
        <p:spPr bwMode="auto">
          <a:xfrm>
            <a:off x="4567238" y="4581525"/>
            <a:ext cx="1550193" cy="691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olid"/>
            <a:round/>
            <a:headEnd type="oval" w="med" len="med"/>
            <a:tailEnd type="oval" w="med" len="med"/>
          </a:ln>
          <a:effectLst/>
        </p:spPr>
      </p:cxnSp>
      <p:sp>
        <p:nvSpPr>
          <p:cNvPr id="29" name="Прямоугольник 28"/>
          <p:cNvSpPr/>
          <p:nvPr/>
        </p:nvSpPr>
        <p:spPr>
          <a:xfrm>
            <a:off x="4173348" y="3918946"/>
            <a:ext cx="393890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009999"/>
                </a:solidFill>
                <a:latin typeface="Bookman Old Style" pitchFamily="18" charset="0"/>
              </a:rPr>
              <a:t>r</a:t>
            </a:r>
            <a:endParaRPr lang="ru-RU" b="1" dirty="0">
              <a:solidFill>
                <a:srgbClr val="009999"/>
              </a:solidFill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 bwMode="auto">
          <a:xfrm flipH="1" flipV="1">
            <a:off x="3995740" y="4013763"/>
            <a:ext cx="571498" cy="56776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9999"/>
            </a:solidFill>
            <a:prstDash val="solid"/>
            <a:round/>
            <a:headEnd type="oval" w="med" len="med"/>
            <a:tailEnd type="oval" w="med" len="med"/>
          </a:ln>
          <a:effectLst/>
        </p:spPr>
      </p:cxnSp>
      <p:sp>
        <p:nvSpPr>
          <p:cNvPr id="50" name="Прямоугольник 49"/>
          <p:cNvSpPr/>
          <p:nvPr/>
        </p:nvSpPr>
        <p:spPr>
          <a:xfrm>
            <a:off x="3466616" y="2298915"/>
            <a:ext cx="22012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S = </a:t>
            </a:r>
            <a:r>
              <a:rPr lang="el-GR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π</a:t>
            </a:r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(R</a:t>
            </a:r>
            <a:r>
              <a:rPr lang="en-US" sz="2400" b="1" i="1" baseline="30000" dirty="0" smtClean="0">
                <a:solidFill>
                  <a:srgbClr val="C00000"/>
                </a:solidFill>
                <a:latin typeface="Bookman Old Style" pitchFamily="18" charset="0"/>
              </a:rPr>
              <a:t>2</a:t>
            </a:r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 – </a:t>
            </a:r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r>
              <a:rPr lang="en-US" sz="2400" b="1" i="1" baseline="30000" dirty="0" smtClean="0">
                <a:solidFill>
                  <a:srgbClr val="C00000"/>
                </a:solidFill>
                <a:latin typeface="Bookman Old Style" pitchFamily="18" charset="0"/>
              </a:rPr>
              <a:t>2</a:t>
            </a:r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)</a:t>
            </a:r>
            <a:endParaRPr lang="ru-RU" sz="24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7" grpId="0" autoUpdateAnimBg="0"/>
      <p:bldP spid="29" grpId="0" autoUpdateAnimBg="0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769124" y="2444098"/>
          <a:ext cx="364571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</a:tblGrid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" name="Дуга 29"/>
          <p:cNvSpPr/>
          <p:nvPr/>
        </p:nvSpPr>
        <p:spPr bwMode="auto">
          <a:xfrm>
            <a:off x="1042987" y="2728913"/>
            <a:ext cx="3090863" cy="3088414"/>
          </a:xfrm>
          <a:prstGeom prst="arc">
            <a:avLst>
              <a:gd name="adj1" fmla="val 5374678"/>
              <a:gd name="adj2" fmla="val 18895094"/>
            </a:avLst>
          </a:prstGeom>
          <a:solidFill>
            <a:srgbClr val="92D050">
              <a:alpha val="50196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grpSp>
        <p:nvGrpSpPr>
          <p:cNvPr id="136" name="Группа 135"/>
          <p:cNvGrpSpPr/>
          <p:nvPr/>
        </p:nvGrpSpPr>
        <p:grpSpPr>
          <a:xfrm>
            <a:off x="1045031" y="2725376"/>
            <a:ext cx="3100252" cy="3091544"/>
            <a:chOff x="1045031" y="2734901"/>
            <a:chExt cx="3100252" cy="3091544"/>
          </a:xfrm>
        </p:grpSpPr>
        <p:sp>
          <p:nvSpPr>
            <p:cNvPr id="106" name="Овал 105"/>
            <p:cNvSpPr/>
            <p:nvPr/>
          </p:nvSpPr>
          <p:spPr bwMode="auto">
            <a:xfrm rot="16200000">
              <a:off x="1049385" y="2730547"/>
              <a:ext cx="3091543" cy="3100252"/>
            </a:xfrm>
            <a:prstGeom prst="ellipse">
              <a:avLst/>
            </a:pr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ru-RU" smtClean="0"/>
            </a:p>
          </p:txBody>
        </p:sp>
        <p:cxnSp>
          <p:nvCxnSpPr>
            <p:cNvPr id="107" name="Прямая соединительная линия 106"/>
            <p:cNvCxnSpPr>
              <a:stCxn id="106" idx="6"/>
              <a:endCxn id="106" idx="2"/>
            </p:cNvCxnSpPr>
            <p:nvPr/>
          </p:nvCxnSpPr>
          <p:spPr bwMode="auto">
            <a:xfrm>
              <a:off x="2595157" y="2734901"/>
              <a:ext cx="0" cy="3091544"/>
            </a:xfrm>
            <a:prstGeom prst="lin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Прямая соединительная линия 107"/>
            <p:cNvCxnSpPr>
              <a:stCxn id="106" idx="7"/>
              <a:endCxn id="106" idx="3"/>
            </p:cNvCxnSpPr>
            <p:nvPr/>
          </p:nvCxnSpPr>
          <p:spPr bwMode="auto">
            <a:xfrm>
              <a:off x="1499051" y="3187648"/>
              <a:ext cx="2192211" cy="2186051"/>
            </a:xfrm>
            <a:prstGeom prst="lin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Прямая соединительная линия 108"/>
            <p:cNvCxnSpPr>
              <a:stCxn id="106" idx="5"/>
              <a:endCxn id="106" idx="1"/>
            </p:cNvCxnSpPr>
            <p:nvPr/>
          </p:nvCxnSpPr>
          <p:spPr bwMode="auto">
            <a:xfrm flipH="1">
              <a:off x="1499052" y="3187647"/>
              <a:ext cx="2192210" cy="2186052"/>
            </a:xfrm>
            <a:prstGeom prst="lin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Прямая соединительная линия 109"/>
            <p:cNvCxnSpPr>
              <a:stCxn id="106" idx="0"/>
              <a:endCxn id="106" idx="4"/>
            </p:cNvCxnSpPr>
            <p:nvPr/>
          </p:nvCxnSpPr>
          <p:spPr bwMode="auto">
            <a:xfrm>
              <a:off x="1045031" y="4280673"/>
              <a:ext cx="3100252" cy="0"/>
            </a:xfrm>
            <a:prstGeom prst="lin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76533" y="964430"/>
            <a:ext cx="758141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300" b="1" i="1" dirty="0" smtClean="0">
                <a:solidFill>
                  <a:prstClr val="black"/>
                </a:solidFill>
                <a:latin typeface="Bookman Old Style" pitchFamily="18" charset="0"/>
              </a:rPr>
              <a:t>1.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Найдите площадь </a:t>
            </a:r>
            <a:r>
              <a:rPr lang="en-US" sz="2300" i="1" dirty="0" smtClean="0">
                <a:solidFill>
                  <a:prstClr val="black"/>
                </a:solidFill>
                <a:latin typeface="Bookman Old Style" pitchFamily="18" charset="0"/>
              </a:rPr>
              <a:t>S 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фигуры, изображенной на клетчатой бумаге с размером клетки 1см×1см. </a:t>
            </a:r>
            <a:endParaRPr lang="en-US" sz="2300" i="1" dirty="0" smtClean="0">
              <a:solidFill>
                <a:prstClr val="black"/>
              </a:solidFill>
              <a:latin typeface="Bookman Old Style" pitchFamily="18" charset="0"/>
            </a:endParaRPr>
          </a:p>
          <a:p>
            <a:pPr lvl="0" algn="just"/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В ответе запишите </a:t>
            </a:r>
            <a:r>
              <a:rPr lang="en-US" sz="2300" i="1" dirty="0" smtClean="0">
                <a:solidFill>
                  <a:prstClr val="black"/>
                </a:solidFill>
                <a:latin typeface="Bookman Old Style" pitchFamily="18" charset="0"/>
              </a:rPr>
              <a:t>S/</a:t>
            </a:r>
            <a:r>
              <a:rPr lang="el-GR" sz="2300" i="1" dirty="0" smtClean="0">
                <a:solidFill>
                  <a:prstClr val="black"/>
                </a:solidFill>
                <a:latin typeface="Bookman Old Style" pitchFamily="18" charset="0"/>
              </a:rPr>
              <a:t>π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. </a:t>
            </a:r>
            <a:endParaRPr lang="en-US" sz="23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840703" y="6048295"/>
            <a:ext cx="33042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1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1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,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2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5.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840703" y="2416649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4840703" y="2880955"/>
          <a:ext cx="3335337" cy="742950"/>
        </p:xfrm>
        <a:graphic>
          <a:graphicData uri="http://schemas.openxmlformats.org/presentationml/2006/ole">
            <p:oleObj spid="_x0000_s72712" name="Формула" r:id="rId3" imgW="1765300" imgH="393700" progId="">
              <p:embed/>
            </p:oleObj>
          </a:graphicData>
        </a:graphic>
      </p:graphicFrame>
      <p:sp>
        <p:nvSpPr>
          <p:cNvPr id="24" name="Полилиния 23"/>
          <p:cNvSpPr/>
          <p:nvPr/>
        </p:nvSpPr>
        <p:spPr bwMode="auto">
          <a:xfrm>
            <a:off x="2590800" y="3174206"/>
            <a:ext cx="1100138" cy="2650332"/>
          </a:xfrm>
          <a:custGeom>
            <a:avLst/>
            <a:gdLst>
              <a:gd name="connsiteX0" fmla="*/ 1066800 w 1066800"/>
              <a:gd name="connsiteY0" fmla="*/ 0 h 2647950"/>
              <a:gd name="connsiteX1" fmla="*/ 0 w 1066800"/>
              <a:gd name="connsiteY1" fmla="*/ 1100137 h 2647950"/>
              <a:gd name="connsiteX2" fmla="*/ 4762 w 1066800"/>
              <a:gd name="connsiteY2" fmla="*/ 2647950 h 2647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6800" h="2647950">
                <a:moveTo>
                  <a:pt x="1066800" y="0"/>
                </a:moveTo>
                <a:lnTo>
                  <a:pt x="0" y="1100137"/>
                </a:lnTo>
                <a:cubicBezTo>
                  <a:pt x="1587" y="1616075"/>
                  <a:pt x="3175" y="2132012"/>
                  <a:pt x="4762" y="2647950"/>
                </a:cubicBezTo>
              </a:path>
            </a:pathLst>
          </a:custGeom>
          <a:noFill/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oval" w="med" len="med"/>
            <a:tailEnd type="oval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sp>
        <p:nvSpPr>
          <p:cNvPr id="15" name="Прямоугольник 14"/>
          <p:cNvSpPr/>
          <p:nvPr/>
        </p:nvSpPr>
        <p:spPr>
          <a:xfrm>
            <a:off x="3645261" y="3496386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3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25" name="Прямая соединительная линия 24"/>
          <p:cNvCxnSpPr>
            <a:stCxn id="106" idx="5"/>
          </p:cNvCxnSpPr>
          <p:nvPr/>
        </p:nvCxnSpPr>
        <p:spPr bwMode="auto">
          <a:xfrm flipH="1">
            <a:off x="3683794" y="3178122"/>
            <a:ext cx="7468" cy="1103366"/>
          </a:xfrm>
          <a:prstGeom prst="line">
            <a:avLst/>
          </a:prstGeom>
          <a:solidFill>
            <a:srgbClr val="FF0000">
              <a:alpha val="50196"/>
            </a:srgbClr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Полилиния 26"/>
          <p:cNvSpPr/>
          <p:nvPr/>
        </p:nvSpPr>
        <p:spPr bwMode="auto">
          <a:xfrm rot="16200000">
            <a:off x="3493772" y="4080206"/>
            <a:ext cx="197466" cy="198257"/>
          </a:xfrm>
          <a:custGeom>
            <a:avLst/>
            <a:gdLst>
              <a:gd name="connsiteX0" fmla="*/ 0 w 157163"/>
              <a:gd name="connsiteY0" fmla="*/ 0 h 126207"/>
              <a:gd name="connsiteX1" fmla="*/ 157163 w 157163"/>
              <a:gd name="connsiteY1" fmla="*/ 0 h 126207"/>
              <a:gd name="connsiteX2" fmla="*/ 154782 w 157163"/>
              <a:gd name="connsiteY2" fmla="*/ 126207 h 12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163" h="126207">
                <a:moveTo>
                  <a:pt x="0" y="0"/>
                </a:moveTo>
                <a:lnTo>
                  <a:pt x="157163" y="0"/>
                </a:lnTo>
                <a:cubicBezTo>
                  <a:pt x="156369" y="42069"/>
                  <a:pt x="155576" y="84138"/>
                  <a:pt x="154782" y="126207"/>
                </a:cubicBezTo>
              </a:path>
            </a:pathLst>
          </a:cu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cxnSp>
        <p:nvCxnSpPr>
          <p:cNvPr id="37" name="Прямая соединительная линия 36"/>
          <p:cNvCxnSpPr>
            <a:stCxn id="24" idx="1"/>
          </p:cNvCxnSpPr>
          <p:nvPr/>
        </p:nvCxnSpPr>
        <p:spPr bwMode="auto">
          <a:xfrm flipV="1">
            <a:off x="2590800" y="4274344"/>
            <a:ext cx="1100138" cy="989"/>
          </a:xfrm>
          <a:prstGeom prst="line">
            <a:avLst/>
          </a:prstGeom>
          <a:solidFill>
            <a:srgbClr val="FF0000">
              <a:alpha val="50196"/>
            </a:srgbClr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Прямоугольник 39"/>
          <p:cNvSpPr/>
          <p:nvPr/>
        </p:nvSpPr>
        <p:spPr>
          <a:xfrm>
            <a:off x="2937961" y="4201235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3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795217" y="3353335"/>
            <a:ext cx="434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104" name="Object 17"/>
          <p:cNvGraphicFramePr>
            <a:graphicFrameLocks noChangeAspect="1"/>
          </p:cNvGraphicFramePr>
          <p:nvPr/>
        </p:nvGraphicFramePr>
        <p:xfrm>
          <a:off x="4840703" y="4233800"/>
          <a:ext cx="2324100" cy="382588"/>
        </p:xfrm>
        <a:graphic>
          <a:graphicData uri="http://schemas.openxmlformats.org/presentationml/2006/ole">
            <p:oleObj spid="_x0000_s72713" name="Формула" r:id="rId4" imgW="1231366" imgH="203112" progId="">
              <p:embed/>
            </p:oleObj>
          </a:graphicData>
        </a:graphic>
      </p:graphicFrame>
      <p:sp>
        <p:nvSpPr>
          <p:cNvPr id="105" name="Прямоугольник 104"/>
          <p:cNvSpPr/>
          <p:nvPr/>
        </p:nvSpPr>
        <p:spPr>
          <a:xfrm>
            <a:off x="4840703" y="3633653"/>
            <a:ext cx="3589444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по теореме Пифагора:</a:t>
            </a:r>
            <a:endParaRPr lang="ru-RU" dirty="0"/>
          </a:p>
        </p:txBody>
      </p:sp>
      <p:grpSp>
        <p:nvGrpSpPr>
          <p:cNvPr id="32" name="Группа 31"/>
          <p:cNvGrpSpPr/>
          <p:nvPr/>
        </p:nvGrpSpPr>
        <p:grpSpPr>
          <a:xfrm>
            <a:off x="1041483" y="5722950"/>
            <a:ext cx="587905" cy="307777"/>
            <a:chOff x="1985962" y="6009917"/>
            <a:chExt cx="587905" cy="307777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1985962" y="6009917"/>
              <a:ext cx="5879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i="1" dirty="0" smtClean="0">
                  <a:solidFill>
                    <a:prstClr val="black"/>
                  </a:solidFill>
                  <a:latin typeface="Bookman Old Style" pitchFamily="18" charset="0"/>
                </a:rPr>
                <a:t>1см</a:t>
              </a:r>
              <a:endParaRPr lang="ru-RU" sz="1400" dirty="0"/>
            </a:p>
          </p:txBody>
        </p:sp>
        <p:cxnSp>
          <p:nvCxnSpPr>
            <p:cNvPr id="28" name="Прямая соединительная линия 27"/>
            <p:cNvCxnSpPr/>
            <p:nvPr/>
          </p:nvCxnSpPr>
          <p:spPr bwMode="auto">
            <a:xfrm>
              <a:off x="2087479" y="6030542"/>
              <a:ext cx="352425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72711" name="Object 7"/>
          <p:cNvGraphicFramePr>
            <a:graphicFrameLocks noChangeAspect="1"/>
          </p:cNvGraphicFramePr>
          <p:nvPr/>
        </p:nvGraphicFramePr>
        <p:xfrm>
          <a:off x="4840703" y="4726595"/>
          <a:ext cx="3598863" cy="790575"/>
        </p:xfrm>
        <a:graphic>
          <a:graphicData uri="http://schemas.openxmlformats.org/presentationml/2006/ole">
            <p:oleObj spid="_x0000_s72714" name="Формула" r:id="rId5" imgW="1905000" imgH="4191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  <p:bldP spid="15" grpId="0" autoUpdateAnimBg="0"/>
      <p:bldP spid="27" grpId="0" animBg="1"/>
      <p:bldP spid="40" grpId="0" autoUpdateAnimBg="0"/>
      <p:bldP spid="14" grpId="0" autoUpdateAnimBg="0"/>
      <p:bldP spid="10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803959" y="2673536"/>
          <a:ext cx="3506784" cy="350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348"/>
                <a:gridCol w="438348"/>
                <a:gridCol w="438348"/>
                <a:gridCol w="438348"/>
                <a:gridCol w="438348"/>
                <a:gridCol w="438348"/>
                <a:gridCol w="438348"/>
                <a:gridCol w="438348"/>
              </a:tblGrid>
              <a:tr h="43760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760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760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760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760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760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760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760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6" name="Овал 105"/>
          <p:cNvSpPr/>
          <p:nvPr/>
        </p:nvSpPr>
        <p:spPr bwMode="auto">
          <a:xfrm>
            <a:off x="1580606" y="3443287"/>
            <a:ext cx="1959429" cy="1956025"/>
          </a:xfrm>
          <a:prstGeom prst="ellipse">
            <a:avLst/>
          </a:prstGeom>
          <a:solidFill>
            <a:srgbClr val="92D050">
              <a:alpha val="50196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76533" y="964430"/>
            <a:ext cx="758141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300" b="1" i="1" dirty="0" smtClean="0">
                <a:solidFill>
                  <a:prstClr val="black"/>
                </a:solidFill>
                <a:latin typeface="Bookman Old Style" pitchFamily="18" charset="0"/>
              </a:rPr>
              <a:t>2</a:t>
            </a:r>
            <a:r>
              <a:rPr lang="ru-RU" sz="2300" b="1" i="1" dirty="0" smtClean="0">
                <a:solidFill>
                  <a:prstClr val="black"/>
                </a:solidFill>
                <a:latin typeface="Bookman Old Style" pitchFamily="18" charset="0"/>
              </a:rPr>
              <a:t>.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Найдите площадь S круга, считая стороны квадратных клеток равными 1. В ответе укажите </a:t>
            </a:r>
            <a:r>
              <a:rPr lang="en-US" sz="2300" i="1" dirty="0" smtClean="0">
                <a:solidFill>
                  <a:prstClr val="black"/>
                </a:solidFill>
                <a:latin typeface="Bookman Old Style" pitchFamily="18" charset="0"/>
              </a:rPr>
              <a:t>S/</a:t>
            </a:r>
            <a:r>
              <a:rPr lang="el-GR" sz="2300" i="1" dirty="0" smtClean="0">
                <a:solidFill>
                  <a:prstClr val="black"/>
                </a:solidFill>
                <a:latin typeface="Bookman Old Style" pitchFamily="18" charset="0"/>
              </a:rPr>
              <a:t>π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. </a:t>
            </a:r>
            <a:endParaRPr lang="en-US" sz="23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020165" y="6030391"/>
            <a:ext cx="33042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5.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20165" y="2382467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5020165" y="2868786"/>
          <a:ext cx="1584325" cy="479425"/>
        </p:xfrm>
        <a:graphic>
          <a:graphicData uri="http://schemas.openxmlformats.org/presentationml/2006/ole">
            <p:oleObj spid="_x0000_s112645" name="Формула" r:id="rId3" imgW="837836" imgH="253890" progId="">
              <p:embed/>
            </p:oleObj>
          </a:graphicData>
        </a:graphic>
      </p:graphicFrame>
      <p:graphicFrame>
        <p:nvGraphicFramePr>
          <p:cNvPr id="104" name="Object 17"/>
          <p:cNvGraphicFramePr>
            <a:graphicFrameLocks noChangeAspect="1"/>
          </p:cNvGraphicFramePr>
          <p:nvPr/>
        </p:nvGraphicFramePr>
        <p:xfrm>
          <a:off x="5020165" y="4050975"/>
          <a:ext cx="2108200" cy="382588"/>
        </p:xfrm>
        <a:graphic>
          <a:graphicData uri="http://schemas.openxmlformats.org/presentationml/2006/ole">
            <p:oleObj spid="_x0000_s112646" name="Формула" r:id="rId4" imgW="1117115" imgH="203112" progId="">
              <p:embed/>
            </p:oleObj>
          </a:graphicData>
        </a:graphic>
      </p:graphicFrame>
      <p:sp>
        <p:nvSpPr>
          <p:cNvPr id="105" name="Прямоугольник 104"/>
          <p:cNvSpPr/>
          <p:nvPr/>
        </p:nvSpPr>
        <p:spPr>
          <a:xfrm>
            <a:off x="5020165" y="3510757"/>
            <a:ext cx="3589444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по теореме Пифагора:</a:t>
            </a:r>
            <a:endParaRPr lang="ru-RU" dirty="0"/>
          </a:p>
        </p:txBody>
      </p:sp>
      <p:grpSp>
        <p:nvGrpSpPr>
          <p:cNvPr id="3" name="Группа 31"/>
          <p:cNvGrpSpPr/>
          <p:nvPr/>
        </p:nvGrpSpPr>
        <p:grpSpPr>
          <a:xfrm>
            <a:off x="649598" y="5531362"/>
            <a:ext cx="679587" cy="369149"/>
            <a:chOff x="1985962" y="6009917"/>
            <a:chExt cx="587905" cy="307777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1985962" y="6009917"/>
              <a:ext cx="5879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i="1" dirty="0" smtClean="0">
                  <a:solidFill>
                    <a:prstClr val="black"/>
                  </a:solidFill>
                  <a:latin typeface="Bookman Old Style" pitchFamily="18" charset="0"/>
                </a:rPr>
                <a:t>1см</a:t>
              </a:r>
              <a:endParaRPr lang="ru-RU" sz="1400" dirty="0"/>
            </a:p>
          </p:txBody>
        </p:sp>
        <p:cxnSp>
          <p:nvCxnSpPr>
            <p:cNvPr id="28" name="Прямая соединительная линия 27"/>
            <p:cNvCxnSpPr/>
            <p:nvPr/>
          </p:nvCxnSpPr>
          <p:spPr bwMode="auto">
            <a:xfrm>
              <a:off x="2087479" y="6030542"/>
              <a:ext cx="352425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72711" name="Object 7"/>
          <p:cNvGraphicFramePr>
            <a:graphicFrameLocks noChangeAspect="1"/>
          </p:cNvGraphicFramePr>
          <p:nvPr/>
        </p:nvGraphicFramePr>
        <p:xfrm>
          <a:off x="5020165" y="4525829"/>
          <a:ext cx="2112962" cy="790575"/>
        </p:xfrm>
        <a:graphic>
          <a:graphicData uri="http://schemas.openxmlformats.org/presentationml/2006/ole">
            <p:oleObj spid="_x0000_s112647" name="Формула" r:id="rId5" imgW="1117600" imgH="419100" progId="">
              <p:embed/>
            </p:oleObj>
          </a:graphicData>
        </a:graphic>
      </p:graphicFrame>
      <p:cxnSp>
        <p:nvCxnSpPr>
          <p:cNvPr id="25" name="Прямая соединительная линия 24"/>
          <p:cNvCxnSpPr/>
          <p:nvPr/>
        </p:nvCxnSpPr>
        <p:spPr bwMode="auto">
          <a:xfrm flipH="1">
            <a:off x="2990850" y="3548063"/>
            <a:ext cx="9525" cy="881062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Прямая соединительная линия 36"/>
          <p:cNvCxnSpPr/>
          <p:nvPr/>
        </p:nvCxnSpPr>
        <p:spPr bwMode="auto">
          <a:xfrm>
            <a:off x="2560390" y="4426225"/>
            <a:ext cx="439985" cy="2900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Полилиния 26"/>
          <p:cNvSpPr/>
          <p:nvPr/>
        </p:nvSpPr>
        <p:spPr bwMode="auto">
          <a:xfrm rot="16200000">
            <a:off x="2796108" y="4236474"/>
            <a:ext cx="192983" cy="181635"/>
          </a:xfrm>
          <a:custGeom>
            <a:avLst/>
            <a:gdLst>
              <a:gd name="connsiteX0" fmla="*/ 0 w 157163"/>
              <a:gd name="connsiteY0" fmla="*/ 0 h 126207"/>
              <a:gd name="connsiteX1" fmla="*/ 157163 w 157163"/>
              <a:gd name="connsiteY1" fmla="*/ 0 h 126207"/>
              <a:gd name="connsiteX2" fmla="*/ 154782 w 157163"/>
              <a:gd name="connsiteY2" fmla="*/ 126207 h 12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163" h="126207">
                <a:moveTo>
                  <a:pt x="0" y="0"/>
                </a:moveTo>
                <a:lnTo>
                  <a:pt x="157163" y="0"/>
                </a:lnTo>
                <a:cubicBezTo>
                  <a:pt x="156369" y="42069"/>
                  <a:pt x="155576" y="84138"/>
                  <a:pt x="154782" y="12620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sp>
        <p:nvSpPr>
          <p:cNvPr id="15" name="Прямоугольник 14"/>
          <p:cNvSpPr/>
          <p:nvPr/>
        </p:nvSpPr>
        <p:spPr>
          <a:xfrm>
            <a:off x="2948983" y="3762271"/>
            <a:ext cx="4562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latin typeface="Bookman Old Style" pitchFamily="18" charset="0"/>
              </a:rPr>
              <a:t>2</a:t>
            </a:r>
            <a:endParaRPr lang="ru-RU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387071" y="3614457"/>
            <a:ext cx="5022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526046" y="4386044"/>
            <a:ext cx="4562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latin typeface="Bookman Old Style" pitchFamily="18" charset="0"/>
              </a:rPr>
              <a:t>1</a:t>
            </a:r>
            <a:endParaRPr lang="ru-RU" b="1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2112130" y="4362182"/>
            <a:ext cx="5284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chemeClr val="tx2"/>
                </a:solidFill>
                <a:latin typeface="Bookman Old Style" pitchFamily="18" charset="0"/>
              </a:rPr>
              <a:t>О</a:t>
            </a:r>
            <a:endParaRPr lang="ru-RU" sz="2800" dirty="0">
              <a:solidFill>
                <a:schemeClr val="tx2"/>
              </a:solidFill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 bwMode="auto">
          <a:xfrm flipV="1">
            <a:off x="2562225" y="3543301"/>
            <a:ext cx="435769" cy="88582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oval" w="med" len="med"/>
            <a:tailEnd type="oval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  <p:bldP spid="105" grpId="0"/>
      <p:bldP spid="27" grpId="0" animBg="1"/>
      <p:bldP spid="15" grpId="0" autoUpdateAnimBg="0"/>
      <p:bldP spid="14" grpId="0" autoUpdateAnimBg="0"/>
      <p:bldP spid="4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769124" y="2444098"/>
          <a:ext cx="364571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</a:tblGrid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" name="Кольцо 47"/>
          <p:cNvSpPr/>
          <p:nvPr/>
        </p:nvSpPr>
        <p:spPr bwMode="auto">
          <a:xfrm>
            <a:off x="1042990" y="2724152"/>
            <a:ext cx="3100386" cy="3095623"/>
          </a:xfrm>
          <a:prstGeom prst="donut">
            <a:avLst>
              <a:gd name="adj" fmla="val 23423"/>
            </a:avLst>
          </a:prstGeom>
          <a:solidFill>
            <a:srgbClr val="92D050">
              <a:alpha val="50196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08895" y="964430"/>
            <a:ext cx="831668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300" b="1" i="1" dirty="0" smtClean="0">
                <a:solidFill>
                  <a:prstClr val="black"/>
                </a:solidFill>
                <a:latin typeface="Bookman Old Style" pitchFamily="18" charset="0"/>
              </a:rPr>
              <a:t>3</a:t>
            </a:r>
            <a:r>
              <a:rPr lang="ru-RU" sz="2300" b="1" i="1" dirty="0" smtClean="0">
                <a:solidFill>
                  <a:prstClr val="black"/>
                </a:solidFill>
                <a:latin typeface="Bookman Old Style" pitchFamily="18" charset="0"/>
              </a:rPr>
              <a:t>.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Найдите </a:t>
            </a:r>
            <a:r>
              <a:rPr lang="en-US" sz="2300" i="1" dirty="0" smtClean="0">
                <a:solidFill>
                  <a:prstClr val="black"/>
                </a:solidFill>
                <a:latin typeface="Bookman Old Style" pitchFamily="18" charset="0"/>
              </a:rPr>
              <a:t>(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в см</a:t>
            </a:r>
            <a:r>
              <a:rPr lang="ru-RU" sz="2300" i="1" baseline="30000" dirty="0" smtClean="0">
                <a:solidFill>
                  <a:prstClr val="black"/>
                </a:solidFill>
                <a:latin typeface="Bookman Old Style" pitchFamily="18" charset="0"/>
              </a:rPr>
              <a:t>2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) площадь </a:t>
            </a:r>
            <a:r>
              <a:rPr lang="en-US" sz="2300" i="1" dirty="0" smtClean="0">
                <a:solidFill>
                  <a:prstClr val="black"/>
                </a:solidFill>
                <a:latin typeface="Bookman Old Style" pitchFamily="18" charset="0"/>
              </a:rPr>
              <a:t>S 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фигуры, изображенной на клетчатой бумаге с размером клетки 1см×1см. </a:t>
            </a:r>
            <a:endParaRPr lang="en-US" sz="2300" i="1" dirty="0" smtClean="0">
              <a:solidFill>
                <a:prstClr val="black"/>
              </a:solidFill>
              <a:latin typeface="Bookman Old Style" pitchFamily="18" charset="0"/>
            </a:endParaRPr>
          </a:p>
          <a:p>
            <a:pPr lvl="0" algn="just"/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В ответе запишите </a:t>
            </a:r>
            <a:r>
              <a:rPr lang="en-US" sz="2300" i="1" dirty="0" smtClean="0">
                <a:solidFill>
                  <a:prstClr val="black"/>
                </a:solidFill>
                <a:latin typeface="Bookman Old Style" pitchFamily="18" charset="0"/>
              </a:rPr>
              <a:t>S/</a:t>
            </a:r>
            <a:r>
              <a:rPr lang="el-GR" sz="2300" i="1" dirty="0" smtClean="0">
                <a:solidFill>
                  <a:prstClr val="black"/>
                </a:solidFill>
                <a:latin typeface="Bookman Old Style" pitchFamily="18" charset="0"/>
              </a:rPr>
              <a:t>π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. </a:t>
            </a:r>
            <a:endParaRPr lang="en-US" sz="23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159421" y="6056842"/>
            <a:ext cx="26946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1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3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159421" y="2365375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5159421" y="2803434"/>
          <a:ext cx="2663825" cy="454025"/>
        </p:xfrm>
        <a:graphic>
          <a:graphicData uri="http://schemas.openxmlformats.org/presentationml/2006/ole">
            <p:oleObj spid="_x0000_s114697" name="Формула" r:id="rId3" imgW="1409088" imgH="241195" progId="">
              <p:embed/>
            </p:oleObj>
          </a:graphicData>
        </a:graphic>
      </p:graphicFrame>
      <p:graphicFrame>
        <p:nvGraphicFramePr>
          <p:cNvPr id="104" name="Object 17"/>
          <p:cNvGraphicFramePr>
            <a:graphicFrameLocks noChangeAspect="1"/>
          </p:cNvGraphicFramePr>
          <p:nvPr/>
        </p:nvGraphicFramePr>
        <p:xfrm>
          <a:off x="5159421" y="4277508"/>
          <a:ext cx="2324100" cy="382588"/>
        </p:xfrm>
        <a:graphic>
          <a:graphicData uri="http://schemas.openxmlformats.org/presentationml/2006/ole">
            <p:oleObj spid="_x0000_s114698" name="Формула" r:id="rId4" imgW="1231366" imgH="203112" progId="">
              <p:embed/>
            </p:oleObj>
          </a:graphicData>
        </a:graphic>
      </p:graphicFrame>
      <p:sp>
        <p:nvSpPr>
          <p:cNvPr id="105" name="Прямоугольник 104"/>
          <p:cNvSpPr/>
          <p:nvPr/>
        </p:nvSpPr>
        <p:spPr>
          <a:xfrm>
            <a:off x="5159421" y="3772340"/>
            <a:ext cx="3589444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по теореме Пифагора:</a:t>
            </a:r>
            <a:endParaRPr lang="ru-RU" dirty="0"/>
          </a:p>
        </p:txBody>
      </p:sp>
      <p:graphicFrame>
        <p:nvGraphicFramePr>
          <p:cNvPr id="72711" name="Object 7"/>
          <p:cNvGraphicFramePr>
            <a:graphicFrameLocks noChangeAspect="1"/>
          </p:cNvGraphicFramePr>
          <p:nvPr/>
        </p:nvGraphicFramePr>
        <p:xfrm>
          <a:off x="5159421" y="5203734"/>
          <a:ext cx="2543175" cy="742950"/>
        </p:xfrm>
        <a:graphic>
          <a:graphicData uri="http://schemas.openxmlformats.org/presentationml/2006/ole">
            <p:oleObj spid="_x0000_s114699" name="Формула" r:id="rId5" imgW="1345616" imgH="393529" progId="">
              <p:embed/>
            </p:oleObj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3646077" y="3478424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latin typeface="Bookman Old Style" pitchFamily="18" charset="0"/>
              </a:rPr>
              <a:t>3</a:t>
            </a:r>
            <a:endParaRPr lang="ru-RU" b="1" dirty="0"/>
          </a:p>
        </p:txBody>
      </p:sp>
      <p:cxnSp>
        <p:nvCxnSpPr>
          <p:cNvPr id="25" name="Прямая соединительная линия 24"/>
          <p:cNvCxnSpPr/>
          <p:nvPr/>
        </p:nvCxnSpPr>
        <p:spPr bwMode="auto">
          <a:xfrm>
            <a:off x="3686175" y="3171825"/>
            <a:ext cx="0" cy="1104900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Полилиния 26"/>
          <p:cNvSpPr/>
          <p:nvPr/>
        </p:nvSpPr>
        <p:spPr bwMode="auto">
          <a:xfrm rot="16200000">
            <a:off x="3480733" y="4079820"/>
            <a:ext cx="204498" cy="198257"/>
          </a:xfrm>
          <a:custGeom>
            <a:avLst/>
            <a:gdLst>
              <a:gd name="connsiteX0" fmla="*/ 0 w 157163"/>
              <a:gd name="connsiteY0" fmla="*/ 0 h 126207"/>
              <a:gd name="connsiteX1" fmla="*/ 157163 w 157163"/>
              <a:gd name="connsiteY1" fmla="*/ 0 h 126207"/>
              <a:gd name="connsiteX2" fmla="*/ 154782 w 157163"/>
              <a:gd name="connsiteY2" fmla="*/ 126207 h 12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163" h="126207">
                <a:moveTo>
                  <a:pt x="0" y="0"/>
                </a:moveTo>
                <a:lnTo>
                  <a:pt x="157163" y="0"/>
                </a:lnTo>
                <a:cubicBezTo>
                  <a:pt x="156369" y="42069"/>
                  <a:pt x="155576" y="84138"/>
                  <a:pt x="154782" y="12620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cxnSp>
        <p:nvCxnSpPr>
          <p:cNvPr id="37" name="Прямая соединительная линия 36"/>
          <p:cNvCxnSpPr/>
          <p:nvPr/>
        </p:nvCxnSpPr>
        <p:spPr bwMode="auto">
          <a:xfrm>
            <a:off x="1866900" y="4276725"/>
            <a:ext cx="1826419" cy="2381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Прямоугольник 39"/>
          <p:cNvSpPr/>
          <p:nvPr/>
        </p:nvSpPr>
        <p:spPr>
          <a:xfrm>
            <a:off x="2957828" y="4226136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latin typeface="Bookman Old Style" pitchFamily="18" charset="0"/>
              </a:rPr>
              <a:t>3</a:t>
            </a:r>
            <a:endParaRPr lang="ru-RU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679419" y="3443903"/>
            <a:ext cx="5948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endParaRPr lang="ru-RU" b="1" dirty="0">
              <a:solidFill>
                <a:srgbClr val="C00000"/>
              </a:solidFill>
            </a:endParaRPr>
          </a:p>
        </p:txBody>
      </p:sp>
      <p:grpSp>
        <p:nvGrpSpPr>
          <p:cNvPr id="3" name="Группа 31"/>
          <p:cNvGrpSpPr/>
          <p:nvPr/>
        </p:nvGrpSpPr>
        <p:grpSpPr>
          <a:xfrm>
            <a:off x="1041483" y="5722950"/>
            <a:ext cx="587905" cy="307777"/>
            <a:chOff x="1985962" y="6009917"/>
            <a:chExt cx="587905" cy="307777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1985962" y="6009917"/>
              <a:ext cx="5879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i="1" dirty="0" smtClean="0">
                  <a:solidFill>
                    <a:prstClr val="black"/>
                  </a:solidFill>
                  <a:latin typeface="Bookman Old Style" pitchFamily="18" charset="0"/>
                </a:rPr>
                <a:t>1см</a:t>
              </a:r>
              <a:endParaRPr lang="ru-RU" sz="1400" dirty="0"/>
            </a:p>
          </p:txBody>
        </p:sp>
        <p:cxnSp>
          <p:nvCxnSpPr>
            <p:cNvPr id="28" name="Прямая соединительная линия 27"/>
            <p:cNvCxnSpPr/>
            <p:nvPr/>
          </p:nvCxnSpPr>
          <p:spPr bwMode="auto">
            <a:xfrm>
              <a:off x="2087479" y="6030542"/>
              <a:ext cx="352425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6" name="Прямая соединительная линия 45"/>
          <p:cNvCxnSpPr>
            <a:endCxn id="48" idx="7"/>
          </p:cNvCxnSpPr>
          <p:nvPr/>
        </p:nvCxnSpPr>
        <p:spPr bwMode="auto">
          <a:xfrm flipV="1">
            <a:off x="2600325" y="3177495"/>
            <a:ext cx="1089010" cy="109446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oval" w="med" len="med"/>
            <a:tailEnd type="oval" w="med" len="med"/>
          </a:ln>
          <a:effectLst/>
        </p:spPr>
      </p:cxnSp>
      <p:sp>
        <p:nvSpPr>
          <p:cNvPr id="49" name="Прямоугольник 48"/>
          <p:cNvSpPr/>
          <p:nvPr/>
        </p:nvSpPr>
        <p:spPr>
          <a:xfrm>
            <a:off x="1469614" y="4216612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latin typeface="Bookman Old Style" pitchFamily="18" charset="0"/>
              </a:rPr>
              <a:t>1</a:t>
            </a:r>
            <a:endParaRPr lang="ru-RU" b="1" dirty="0"/>
          </a:p>
        </p:txBody>
      </p:sp>
      <p:cxnSp>
        <p:nvCxnSpPr>
          <p:cNvPr id="50" name="Прямая соединительная линия 49"/>
          <p:cNvCxnSpPr/>
          <p:nvPr/>
        </p:nvCxnSpPr>
        <p:spPr bwMode="auto">
          <a:xfrm>
            <a:off x="1866900" y="4267200"/>
            <a:ext cx="0" cy="371475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Полилиния 50"/>
          <p:cNvSpPr/>
          <p:nvPr/>
        </p:nvSpPr>
        <p:spPr bwMode="auto">
          <a:xfrm rot="5400000">
            <a:off x="1864461" y="4279053"/>
            <a:ext cx="173946" cy="169069"/>
          </a:xfrm>
          <a:custGeom>
            <a:avLst/>
            <a:gdLst>
              <a:gd name="connsiteX0" fmla="*/ 0 w 157163"/>
              <a:gd name="connsiteY0" fmla="*/ 0 h 126207"/>
              <a:gd name="connsiteX1" fmla="*/ 157163 w 157163"/>
              <a:gd name="connsiteY1" fmla="*/ 0 h 126207"/>
              <a:gd name="connsiteX2" fmla="*/ 154782 w 157163"/>
              <a:gd name="connsiteY2" fmla="*/ 126207 h 12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163" h="126207">
                <a:moveTo>
                  <a:pt x="0" y="0"/>
                </a:moveTo>
                <a:lnTo>
                  <a:pt x="157163" y="0"/>
                </a:lnTo>
                <a:cubicBezTo>
                  <a:pt x="156369" y="42069"/>
                  <a:pt x="155576" y="84138"/>
                  <a:pt x="154782" y="12620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sp>
        <p:nvSpPr>
          <p:cNvPr id="53" name="Прямоугольник 52"/>
          <p:cNvSpPr/>
          <p:nvPr/>
        </p:nvSpPr>
        <p:spPr>
          <a:xfrm>
            <a:off x="2031521" y="3857043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latin typeface="Bookman Old Style" pitchFamily="18" charset="0"/>
              </a:rPr>
              <a:t>2</a:t>
            </a:r>
            <a:endParaRPr lang="ru-RU" b="1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2102340" y="4337483"/>
            <a:ext cx="3938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 bwMode="auto">
          <a:xfrm flipV="1">
            <a:off x="1859756" y="4276725"/>
            <a:ext cx="740569" cy="36195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oval" w="med" len="med"/>
            <a:tailEnd type="oval" w="med" len="med"/>
          </a:ln>
          <a:effectLst/>
        </p:spPr>
      </p:cxnSp>
      <p:graphicFrame>
        <p:nvGraphicFramePr>
          <p:cNvPr id="114695" name="Object 9"/>
          <p:cNvGraphicFramePr>
            <a:graphicFrameLocks noChangeAspect="1"/>
          </p:cNvGraphicFramePr>
          <p:nvPr/>
        </p:nvGraphicFramePr>
        <p:xfrm>
          <a:off x="5159421" y="4721315"/>
          <a:ext cx="2012950" cy="382588"/>
        </p:xfrm>
        <a:graphic>
          <a:graphicData uri="http://schemas.openxmlformats.org/presentationml/2006/ole">
            <p:oleObj spid="_x0000_s114700" name="Формула" r:id="rId6" imgW="1066337" imgH="203112" progId="">
              <p:embed/>
            </p:oleObj>
          </a:graphicData>
        </a:graphic>
      </p:graphicFrame>
      <p:graphicFrame>
        <p:nvGraphicFramePr>
          <p:cNvPr id="114696" name="Object 17"/>
          <p:cNvGraphicFramePr>
            <a:graphicFrameLocks noChangeAspect="1"/>
          </p:cNvGraphicFramePr>
          <p:nvPr/>
        </p:nvGraphicFramePr>
        <p:xfrm>
          <a:off x="5159421" y="3308214"/>
          <a:ext cx="3432175" cy="431800"/>
        </p:xfrm>
        <a:graphic>
          <a:graphicData uri="http://schemas.openxmlformats.org/presentationml/2006/ole">
            <p:oleObj spid="_x0000_s114701" name="Формула" r:id="rId7" imgW="1816100" imgH="228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500"/>
                            </p:stCondLst>
                            <p:childTnLst>
                              <p:par>
                                <p:cTn id="6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5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5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114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50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5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  <p:bldP spid="105" grpId="0" autoUpdateAnimBg="0"/>
      <p:bldP spid="15" grpId="0" autoUpdateAnimBg="0"/>
      <p:bldP spid="27" grpId="0" animBg="1" autoUpdateAnimBg="0"/>
      <p:bldP spid="40" grpId="0" autoUpdateAnimBg="0"/>
      <p:bldP spid="14" grpId="0" autoUpdateAnimBg="0"/>
      <p:bldP spid="49" grpId="0" autoUpdateAnimBg="0"/>
      <p:bldP spid="51" grpId="0" animBg="1" autoUpdateAnimBg="0"/>
      <p:bldP spid="53" grpId="0" autoUpdateAnimBg="0"/>
      <p:bldP spid="5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542701" y="2426681"/>
          <a:ext cx="364571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</a:tblGrid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" name="Кольцо 47"/>
          <p:cNvSpPr/>
          <p:nvPr/>
        </p:nvSpPr>
        <p:spPr bwMode="auto">
          <a:xfrm>
            <a:off x="905691" y="2804160"/>
            <a:ext cx="2917372" cy="2917372"/>
          </a:xfrm>
          <a:prstGeom prst="donut">
            <a:avLst>
              <a:gd name="adj" fmla="val 37365"/>
            </a:avLst>
          </a:prstGeom>
          <a:solidFill>
            <a:srgbClr val="92D050">
              <a:alpha val="50196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08895" y="964430"/>
            <a:ext cx="831668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300" b="1" i="1" dirty="0" smtClean="0">
                <a:solidFill>
                  <a:prstClr val="black"/>
                </a:solidFill>
                <a:latin typeface="Bookman Old Style" pitchFamily="18" charset="0"/>
              </a:rPr>
              <a:t>4</a:t>
            </a:r>
            <a:r>
              <a:rPr lang="ru-RU" sz="2300" b="1" i="1" dirty="0" smtClean="0">
                <a:solidFill>
                  <a:prstClr val="black"/>
                </a:solidFill>
                <a:latin typeface="Bookman Old Style" pitchFamily="18" charset="0"/>
              </a:rPr>
              <a:t>.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На клетчатой бумаге нарисованы два круга. Площадь внутреннего круга равна </a:t>
            </a:r>
            <a:r>
              <a:rPr lang="en-US" sz="2300" i="1" dirty="0" smtClean="0">
                <a:solidFill>
                  <a:prstClr val="black"/>
                </a:solidFill>
                <a:latin typeface="Bookman Old Style" pitchFamily="18" charset="0"/>
              </a:rPr>
              <a:t>12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. Найдите площадь заштрихованной фигуры. </a:t>
            </a:r>
            <a:endParaRPr lang="en-US" sz="2300" i="1" dirty="0" smtClean="0">
              <a:solidFill>
                <a:prstClr val="black"/>
              </a:solidFill>
              <a:latin typeface="Bookman Old Style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456895" y="6396335"/>
            <a:ext cx="2220685" cy="461665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1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80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67238" y="2051867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4567238" y="2397624"/>
          <a:ext cx="2687637" cy="884237"/>
        </p:xfrm>
        <a:graphic>
          <a:graphicData uri="http://schemas.openxmlformats.org/presentationml/2006/ole">
            <p:oleObj spid="_x0000_s115725" name="Формула" r:id="rId3" imgW="1422400" imgH="469900" progId="">
              <p:embed/>
            </p:oleObj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2879716" y="3853206"/>
            <a:ext cx="5948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46" name="Прямая соединительная линия 45"/>
          <p:cNvCxnSpPr>
            <a:endCxn id="48" idx="6"/>
          </p:cNvCxnSpPr>
          <p:nvPr/>
        </p:nvCxnSpPr>
        <p:spPr bwMode="auto">
          <a:xfrm>
            <a:off x="2366758" y="4259308"/>
            <a:ext cx="1456305" cy="353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oval" w="med" len="med"/>
            <a:tailEnd type="oval" w="med" len="med"/>
          </a:ln>
          <a:effectLst/>
        </p:spPr>
      </p:cxnSp>
      <p:sp>
        <p:nvSpPr>
          <p:cNvPr id="54" name="Прямоугольник 53"/>
          <p:cNvSpPr/>
          <p:nvPr/>
        </p:nvSpPr>
        <p:spPr>
          <a:xfrm>
            <a:off x="2032740" y="3807757"/>
            <a:ext cx="3938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 bwMode="auto">
          <a:xfrm flipH="1">
            <a:off x="2366758" y="3887833"/>
            <a:ext cx="2384" cy="37147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oval" w="med" len="med"/>
            <a:tailEnd type="oval" w="med" len="med"/>
          </a:ln>
          <a:effectLst/>
        </p:spPr>
      </p:cxnSp>
      <p:graphicFrame>
        <p:nvGraphicFramePr>
          <p:cNvPr id="114696" name="Object 17"/>
          <p:cNvGraphicFramePr>
            <a:graphicFrameLocks noChangeAspect="1"/>
          </p:cNvGraphicFramePr>
          <p:nvPr/>
        </p:nvGraphicFramePr>
        <p:xfrm>
          <a:off x="4567238" y="3202214"/>
          <a:ext cx="2543175" cy="792163"/>
        </p:xfrm>
        <a:graphic>
          <a:graphicData uri="http://schemas.openxmlformats.org/presentationml/2006/ole">
            <p:oleObj spid="_x0000_s115726" name="Формула" r:id="rId4" imgW="1346200" imgH="419100" progId="">
              <p:embed/>
            </p:oleObj>
          </a:graphicData>
        </a:graphic>
      </p:graphicFrame>
      <p:graphicFrame>
        <p:nvGraphicFramePr>
          <p:cNvPr id="115721" name="Object 17"/>
          <p:cNvGraphicFramePr>
            <a:graphicFrameLocks noChangeAspect="1"/>
          </p:cNvGraphicFramePr>
          <p:nvPr/>
        </p:nvGraphicFramePr>
        <p:xfrm>
          <a:off x="4567238" y="4000319"/>
          <a:ext cx="1703387" cy="884238"/>
        </p:xfrm>
        <a:graphic>
          <a:graphicData uri="http://schemas.openxmlformats.org/presentationml/2006/ole">
            <p:oleObj spid="_x0000_s115727" name="Формула" r:id="rId5" imgW="901309" imgH="469696" progId="">
              <p:embed/>
            </p:oleObj>
          </a:graphicData>
        </a:graphic>
      </p:graphicFrame>
      <p:graphicFrame>
        <p:nvGraphicFramePr>
          <p:cNvPr id="115722" name="Object 17"/>
          <p:cNvGraphicFramePr>
            <a:graphicFrameLocks noChangeAspect="1"/>
          </p:cNvGraphicFramePr>
          <p:nvPr/>
        </p:nvGraphicFramePr>
        <p:xfrm>
          <a:off x="4567238" y="4889909"/>
          <a:ext cx="4576762" cy="454025"/>
        </p:xfrm>
        <a:graphic>
          <a:graphicData uri="http://schemas.openxmlformats.org/presentationml/2006/ole">
            <p:oleObj spid="_x0000_s115728" name="Формула" r:id="rId6" imgW="2451100" imgH="241300" progId="">
              <p:embed/>
            </p:oleObj>
          </a:graphicData>
        </a:graphic>
      </p:graphicFrame>
      <p:graphicFrame>
        <p:nvGraphicFramePr>
          <p:cNvPr id="115723" name="Object 17"/>
          <p:cNvGraphicFramePr>
            <a:graphicFrameLocks noChangeAspect="1"/>
          </p:cNvGraphicFramePr>
          <p:nvPr/>
        </p:nvGraphicFramePr>
        <p:xfrm>
          <a:off x="4567238" y="5389933"/>
          <a:ext cx="3287712" cy="454025"/>
        </p:xfrm>
        <a:graphic>
          <a:graphicData uri="http://schemas.openxmlformats.org/presentationml/2006/ole">
            <p:oleObj spid="_x0000_s115729" name="Формула" r:id="rId7" imgW="1739900" imgH="241300" progId="">
              <p:embed/>
            </p:oleObj>
          </a:graphicData>
        </a:graphic>
      </p:graphicFrame>
      <p:graphicFrame>
        <p:nvGraphicFramePr>
          <p:cNvPr id="115724" name="Object 17"/>
          <p:cNvGraphicFramePr>
            <a:graphicFrameLocks noChangeAspect="1"/>
          </p:cNvGraphicFramePr>
          <p:nvPr/>
        </p:nvGraphicFramePr>
        <p:xfrm>
          <a:off x="4567238" y="5937859"/>
          <a:ext cx="3121025" cy="428625"/>
        </p:xfrm>
        <a:graphic>
          <a:graphicData uri="http://schemas.openxmlformats.org/presentationml/2006/ole">
            <p:oleObj spid="_x0000_s115730" name="Формула" r:id="rId8" imgW="1651000" imgH="228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1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1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1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 autoUpdateAnimBg="0"/>
      <p:bldP spid="14" grpId="0" autoUpdateAnimBg="0"/>
      <p:bldP spid="5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Овал 23"/>
          <p:cNvSpPr/>
          <p:nvPr/>
        </p:nvSpPr>
        <p:spPr bwMode="auto">
          <a:xfrm>
            <a:off x="548640" y="2438401"/>
            <a:ext cx="3631474" cy="3640182"/>
          </a:xfrm>
          <a:prstGeom prst="ellipse">
            <a:avLst/>
          </a:prstGeom>
          <a:solidFill>
            <a:srgbClr val="92D050">
              <a:alpha val="50196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08895" y="964430"/>
            <a:ext cx="831668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300" b="1" i="1" dirty="0" smtClean="0">
                <a:solidFill>
                  <a:prstClr val="black"/>
                </a:solidFill>
                <a:latin typeface="Bookman Old Style" pitchFamily="18" charset="0"/>
              </a:rPr>
              <a:t>5</a:t>
            </a:r>
            <a:r>
              <a:rPr lang="ru-RU" sz="2300" b="1" i="1" dirty="0" smtClean="0">
                <a:solidFill>
                  <a:prstClr val="black"/>
                </a:solidFill>
                <a:latin typeface="Bookman Old Style" pitchFamily="18" charset="0"/>
              </a:rPr>
              <a:t>.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На клетчатой бумаге нарисованы два круга. Площадь внутреннего круга равна </a:t>
            </a:r>
            <a:r>
              <a:rPr lang="en-US" sz="2300" i="1" dirty="0" smtClean="0">
                <a:solidFill>
                  <a:prstClr val="black"/>
                </a:solidFill>
                <a:latin typeface="Bookman Old Style" pitchFamily="18" charset="0"/>
              </a:rPr>
              <a:t>4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. Найдите площадь заштрихованной фигуры. </a:t>
            </a:r>
            <a:endParaRPr lang="en-US" sz="2300" i="1" dirty="0" smtClean="0">
              <a:solidFill>
                <a:prstClr val="black"/>
              </a:solidFill>
              <a:latin typeface="Bookman Old Style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543980" y="6396335"/>
            <a:ext cx="2046515" cy="461665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21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67238" y="2051867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4567238" y="2397624"/>
          <a:ext cx="2687637" cy="884237"/>
        </p:xfrm>
        <a:graphic>
          <a:graphicData uri="http://schemas.openxmlformats.org/presentationml/2006/ole">
            <p:oleObj spid="_x0000_s116744" name="Формула" r:id="rId3" imgW="1422400" imgH="469900" progId="">
              <p:embed/>
            </p:oleObj>
          </a:graphicData>
        </a:graphic>
      </p:graphicFrame>
      <p:graphicFrame>
        <p:nvGraphicFramePr>
          <p:cNvPr id="114696" name="Object 17"/>
          <p:cNvGraphicFramePr>
            <a:graphicFrameLocks noChangeAspect="1"/>
          </p:cNvGraphicFramePr>
          <p:nvPr/>
        </p:nvGraphicFramePr>
        <p:xfrm>
          <a:off x="4567238" y="3201988"/>
          <a:ext cx="2662238" cy="792162"/>
        </p:xfrm>
        <a:graphic>
          <a:graphicData uri="http://schemas.openxmlformats.org/presentationml/2006/ole">
            <p:oleObj spid="_x0000_s116745" name="Формула" r:id="rId4" imgW="1409700" imgH="419100" progId="">
              <p:embed/>
            </p:oleObj>
          </a:graphicData>
        </a:graphic>
      </p:graphicFrame>
      <p:graphicFrame>
        <p:nvGraphicFramePr>
          <p:cNvPr id="115721" name="Object 17"/>
          <p:cNvGraphicFramePr>
            <a:graphicFrameLocks noChangeAspect="1"/>
          </p:cNvGraphicFramePr>
          <p:nvPr/>
        </p:nvGraphicFramePr>
        <p:xfrm>
          <a:off x="4567238" y="4000500"/>
          <a:ext cx="1774825" cy="884238"/>
        </p:xfrm>
        <a:graphic>
          <a:graphicData uri="http://schemas.openxmlformats.org/presentationml/2006/ole">
            <p:oleObj spid="_x0000_s116746" name="Формула" r:id="rId5" imgW="939800" imgH="469900" progId="">
              <p:embed/>
            </p:oleObj>
          </a:graphicData>
        </a:graphic>
      </p:graphicFrame>
      <p:graphicFrame>
        <p:nvGraphicFramePr>
          <p:cNvPr id="115722" name="Object 17"/>
          <p:cNvGraphicFramePr>
            <a:graphicFrameLocks noChangeAspect="1"/>
          </p:cNvGraphicFramePr>
          <p:nvPr/>
        </p:nvGraphicFramePr>
        <p:xfrm>
          <a:off x="4567238" y="4825184"/>
          <a:ext cx="4481513" cy="741363"/>
        </p:xfrm>
        <a:graphic>
          <a:graphicData uri="http://schemas.openxmlformats.org/presentationml/2006/ole">
            <p:oleObj spid="_x0000_s116747" name="Формула" r:id="rId6" imgW="2400300" imgH="393700" progId="">
              <p:embed/>
            </p:oleObj>
          </a:graphicData>
        </a:graphic>
      </p:graphicFrame>
      <p:graphicFrame>
        <p:nvGraphicFramePr>
          <p:cNvPr id="115723" name="Object 17"/>
          <p:cNvGraphicFramePr>
            <a:graphicFrameLocks noChangeAspect="1"/>
          </p:cNvGraphicFramePr>
          <p:nvPr/>
        </p:nvGraphicFramePr>
        <p:xfrm>
          <a:off x="4567238" y="5520600"/>
          <a:ext cx="2663825" cy="454025"/>
        </p:xfrm>
        <a:graphic>
          <a:graphicData uri="http://schemas.openxmlformats.org/presentationml/2006/ole">
            <p:oleObj spid="_x0000_s116748" name="Формула" r:id="rId7" imgW="1409088" imgH="241195" progId="">
              <p:embed/>
            </p:oleObj>
          </a:graphicData>
        </a:graphic>
      </p:graphicFrame>
      <p:graphicFrame>
        <p:nvGraphicFramePr>
          <p:cNvPr id="115724" name="Object 17"/>
          <p:cNvGraphicFramePr>
            <a:graphicFrameLocks noChangeAspect="1"/>
          </p:cNvGraphicFramePr>
          <p:nvPr/>
        </p:nvGraphicFramePr>
        <p:xfrm>
          <a:off x="4567238" y="6064250"/>
          <a:ext cx="2065338" cy="333375"/>
        </p:xfrm>
        <a:graphic>
          <a:graphicData uri="http://schemas.openxmlformats.org/presentationml/2006/ole">
            <p:oleObj spid="_x0000_s116749" name="Формула" r:id="rId8" imgW="1091726" imgH="177723" progId="">
              <p:embed/>
            </p:oleObj>
          </a:graphicData>
        </a:graphic>
      </p:graphicFrame>
      <p:sp>
        <p:nvSpPr>
          <p:cNvPr id="25" name="Овал 24"/>
          <p:cNvSpPr/>
          <p:nvPr/>
        </p:nvSpPr>
        <p:spPr bwMode="auto">
          <a:xfrm>
            <a:off x="923109" y="2804161"/>
            <a:ext cx="1439092" cy="1445622"/>
          </a:xfrm>
          <a:prstGeom prst="ellipse">
            <a:avLst/>
          </a:prstGeom>
          <a:solidFill>
            <a:srgbClr val="FFFFFF"/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542701" y="2426681"/>
          <a:ext cx="364571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  <a:gridCol w="364571"/>
              </a:tblGrid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3036470" y="3853206"/>
            <a:ext cx="4121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 bwMode="auto">
          <a:xfrm>
            <a:off x="2371725" y="4262438"/>
            <a:ext cx="1809750" cy="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oval" w="med" len="med"/>
            <a:tailEnd type="oval" w="med" len="med"/>
          </a:ln>
          <a:effectLst/>
        </p:spPr>
      </p:cxnSp>
      <p:sp>
        <p:nvSpPr>
          <p:cNvPr id="54" name="Прямоугольник 53"/>
          <p:cNvSpPr/>
          <p:nvPr/>
        </p:nvSpPr>
        <p:spPr>
          <a:xfrm>
            <a:off x="1797608" y="3102364"/>
            <a:ext cx="3938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r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 bwMode="auto">
          <a:xfrm flipH="1">
            <a:off x="1637213" y="3524250"/>
            <a:ext cx="724987" cy="272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oval" w="med" len="med"/>
            <a:tailEnd type="oval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1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1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1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 autoUpdateAnimBg="0"/>
      <p:bldP spid="14" grpId="0" autoUpdateAnimBg="0"/>
      <p:bldP spid="54" grpId="0" autoUpdateAnimBg="0"/>
    </p:bldLst>
  </p:timing>
</p:sld>
</file>

<file path=ppt/theme/theme1.xml><?xml version="1.0" encoding="utf-8"?>
<a:theme xmlns:a="http://schemas.openxmlformats.org/drawingml/2006/main" name="Selling a Product or Serv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Другая 1">
      <a:majorFont>
        <a:latin typeface="Century Gothic"/>
        <a:ea typeface=""/>
        <a:cs typeface=""/>
      </a:majorFont>
      <a:minorFont>
        <a:latin typeface="Bookman Old Styl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elling a Product or Servic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a Product or Servic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3391</TotalTime>
  <Words>460</Words>
  <Application>Microsoft Office PowerPoint</Application>
  <PresentationFormat>Экран (4:3)</PresentationFormat>
  <Paragraphs>103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Selling a Product or Service</vt:lpstr>
      <vt:lpstr>Формула</vt:lpstr>
      <vt:lpstr>Решение  заданий   В3  площади частей круга по материалам открытого банка  задач ЕГЭ по математике 2013 года http://mathege.ru/or/ege/Main.html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Свойства функции</dc:title>
  <dc:creator>МОУ "Средняя школа №24"</dc:creator>
  <cp:lastModifiedBy>Анна</cp:lastModifiedBy>
  <cp:revision>259</cp:revision>
  <dcterms:created xsi:type="dcterms:W3CDTF">2006-11-17T10:56:14Z</dcterms:created>
  <dcterms:modified xsi:type="dcterms:W3CDTF">2018-12-01T20:01:28Z</dcterms:modified>
</cp:coreProperties>
</file>