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3" r:id="rId2"/>
    <p:sldId id="313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302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28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519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  <p15:guide id="5" pos="5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000000"/>
    <a:srgbClr val="FFFF00"/>
    <a:srgbClr val="000099"/>
    <a:srgbClr val="0033CC"/>
    <a:srgbClr val="D0E2F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374" y="-90"/>
      </p:cViewPr>
      <p:guideLst>
        <p:guide orient="horz" pos="2160"/>
        <p:guide orient="horz" pos="1253"/>
        <p:guide pos="2880"/>
        <p:guide pos="1519"/>
        <p:guide pos="5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4" Type="http://schemas.openxmlformats.org/officeDocument/2006/relationships/image" Target="../media/image80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3" Type="http://schemas.openxmlformats.org/officeDocument/2006/relationships/image" Target="../media/image97.wmf"/><Relationship Id="rId7" Type="http://schemas.openxmlformats.org/officeDocument/2006/relationships/image" Target="../media/image101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03A49-F87B-48D4-8409-DD91A4FD2A37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219F4-79BD-41DF-B6BF-002629835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985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2004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8046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03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0813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8710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9584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9331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22595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411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2004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144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0724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6143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7924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0093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9239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8118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gia.ru/or/gia12/Main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1.bin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0.bin"/><Relationship Id="rId10" Type="http://schemas.openxmlformats.org/officeDocument/2006/relationships/oleObject" Target="../embeddings/oleObject85.bin"/><Relationship Id="rId4" Type="http://schemas.openxmlformats.org/officeDocument/2006/relationships/oleObject" Target="../embeddings/oleObject79.bin"/><Relationship Id="rId9" Type="http://schemas.openxmlformats.org/officeDocument/2006/relationships/oleObject" Target="../embeddings/oleObject8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9.bin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4.bin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gia.ru/or/gia12/Main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56754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24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latin typeface="Bookman Old Style" panose="02050604050505020204" pitchFamily="18" charset="0"/>
              </a:rPr>
              <a:t>Учитель математики Семёнова Е.Ю.</a:t>
            </a:r>
            <a:endParaRPr lang="ru-RU" sz="24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8578" y="854744"/>
            <a:ext cx="8606843" cy="33239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Решение заданий №3 </a:t>
            </a:r>
            <a:b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Свойства 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квадратных корней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по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материалам открытого банка </a:t>
            </a:r>
            <a:b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задач ЕГЭ по математике 2016 года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</a:br>
            <a:r>
              <a:rPr lang="en-US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  <a:hlinkClick r:id="rId3"/>
              </a:rPr>
              <a:t>http://www.mathgia.ru/or/gia12/Main.html</a:t>
            </a:r>
            <a:r>
              <a:rPr lang="ru-RU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ru-RU" sz="28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676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83117" y="442273"/>
            <a:ext cx="8377766" cy="1689390"/>
            <a:chOff x="435079" y="384890"/>
            <a:chExt cx="8377766" cy="1689390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435079" y="384890"/>
              <a:ext cx="837776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8.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 smtClean="0"/>
                <a:t>Значение </a:t>
              </a:r>
              <a:r>
                <a:rPr lang="ru-RU" sz="2400" i="1" dirty="0"/>
                <a:t>какого из выражений является иррациональным?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277218891"/>
                </p:ext>
              </p:extLst>
            </p:nvPr>
          </p:nvGraphicFramePr>
          <p:xfrm>
            <a:off x="1036212" y="1107493"/>
            <a:ext cx="7175500" cy="966787"/>
          </p:xfrm>
          <a:graphic>
            <a:graphicData uri="http://schemas.openxmlformats.org/presentationml/2006/ole">
              <p:oleObj spid="_x0000_s81001" name="Уравнение" r:id="rId4" imgW="3340080" imgH="457200" progId="">
                <p:embed/>
              </p:oleObj>
            </a:graphicData>
          </a:graphic>
        </p:graphicFrame>
      </p:grpSp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95165235"/>
              </p:ext>
            </p:extLst>
          </p:nvPr>
        </p:nvGraphicFramePr>
        <p:xfrm>
          <a:off x="2978944" y="6217661"/>
          <a:ext cx="3186112" cy="554038"/>
        </p:xfrm>
        <a:graphic>
          <a:graphicData uri="http://schemas.openxmlformats.org/presentationml/2006/ole">
            <p:oleObj spid="_x0000_s81002" name="Уравнение" r:id="rId5" imgW="1371600" imgH="241200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834794" y="4317331"/>
            <a:ext cx="3174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stCxn id="9" idx="2"/>
          </p:cNvCxnSpPr>
          <p:nvPr/>
        </p:nvCxnSpPr>
        <p:spPr>
          <a:xfrm>
            <a:off x="7421928" y="4840551"/>
            <a:ext cx="1171739" cy="736974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28378936"/>
              </p:ext>
            </p:extLst>
          </p:nvPr>
        </p:nvGraphicFramePr>
        <p:xfrm>
          <a:off x="881061" y="2830028"/>
          <a:ext cx="7146925" cy="590550"/>
        </p:xfrm>
        <a:graphic>
          <a:graphicData uri="http://schemas.openxmlformats.org/presentationml/2006/ole">
            <p:oleObj spid="_x0000_s81003" name="Уравнение" r:id="rId6" imgW="3327120" imgH="279360" progId="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9344930"/>
              </p:ext>
            </p:extLst>
          </p:nvPr>
        </p:nvGraphicFramePr>
        <p:xfrm>
          <a:off x="935038" y="3646377"/>
          <a:ext cx="3927475" cy="511175"/>
        </p:xfrm>
        <a:graphic>
          <a:graphicData uri="http://schemas.openxmlformats.org/presentationml/2006/ole">
            <p:oleObj spid="_x0000_s81004" name="Уравнение" r:id="rId7" imgW="1828800" imgH="241200" progId="">
              <p:embed/>
            </p:oleObj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97394934"/>
              </p:ext>
            </p:extLst>
          </p:nvPr>
        </p:nvGraphicFramePr>
        <p:xfrm>
          <a:off x="935038" y="4383351"/>
          <a:ext cx="3135312" cy="968375"/>
        </p:xfrm>
        <a:graphic>
          <a:graphicData uri="http://schemas.openxmlformats.org/presentationml/2006/ole">
            <p:oleObj spid="_x0000_s81005" name="Уравнение" r:id="rId8" imgW="1460160" imgH="457200" progId="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69790435"/>
              </p:ext>
            </p:extLst>
          </p:nvPr>
        </p:nvGraphicFramePr>
        <p:xfrm>
          <a:off x="881061" y="5577525"/>
          <a:ext cx="8128000" cy="484187"/>
        </p:xfrm>
        <a:graphic>
          <a:graphicData uri="http://schemas.openxmlformats.org/presentationml/2006/ole">
            <p:oleObj spid="_x0000_s81006" name="Уравнение" r:id="rId9" imgW="3784320" imgH="228600" progId="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60700" y="2089341"/>
            <a:ext cx="7622601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2400" i="1" dirty="0" smtClean="0"/>
              <a:t>Используем формулу:</a:t>
            </a:r>
            <a:r>
              <a:rPr lang="en-US" sz="2400" i="1" dirty="0" smtClean="0"/>
              <a:t> </a:t>
            </a:r>
            <a:r>
              <a:rPr lang="ru-RU" sz="2400" i="1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(</a:t>
            </a:r>
            <a:r>
              <a:rPr lang="en-US" sz="2800" i="1" dirty="0" smtClean="0">
                <a:solidFill>
                  <a:srgbClr val="C00000"/>
                </a:solidFill>
              </a:rPr>
              <a:t>a </a:t>
            </a:r>
            <a:r>
              <a:rPr lang="en-US" sz="2800" i="1" dirty="0">
                <a:solidFill>
                  <a:srgbClr val="C00000"/>
                </a:solidFill>
              </a:rPr>
              <a:t>–</a:t>
            </a:r>
            <a:r>
              <a:rPr lang="en-US" sz="2800" i="1" dirty="0" smtClean="0">
                <a:solidFill>
                  <a:srgbClr val="C00000"/>
                </a:solidFill>
              </a:rPr>
              <a:t> b</a:t>
            </a:r>
            <a:r>
              <a:rPr lang="ru-RU" sz="2800" dirty="0" smtClean="0">
                <a:solidFill>
                  <a:srgbClr val="C00000"/>
                </a:solidFill>
              </a:rPr>
              <a:t>)(</a:t>
            </a:r>
            <a:r>
              <a:rPr lang="en-US" sz="2800" i="1" dirty="0">
                <a:solidFill>
                  <a:srgbClr val="C00000"/>
                </a:solidFill>
              </a:rPr>
              <a:t>a </a:t>
            </a:r>
            <a:r>
              <a:rPr lang="ru-RU" sz="2800" i="1" dirty="0" smtClean="0">
                <a:solidFill>
                  <a:srgbClr val="C00000"/>
                </a:solidFill>
              </a:rPr>
              <a:t>+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>
                <a:solidFill>
                  <a:srgbClr val="C00000"/>
                </a:solidFill>
              </a:rPr>
              <a:t>b</a:t>
            </a:r>
            <a:r>
              <a:rPr lang="ru-RU" sz="2800" dirty="0">
                <a:solidFill>
                  <a:srgbClr val="C00000"/>
                </a:solidFill>
              </a:rPr>
              <a:t>)</a:t>
            </a:r>
            <a:r>
              <a:rPr lang="en-US" sz="2800" i="1" dirty="0" smtClean="0">
                <a:solidFill>
                  <a:srgbClr val="C00000"/>
                </a:solidFill>
              </a:rPr>
              <a:t> = a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 –</a:t>
            </a:r>
            <a:r>
              <a:rPr lang="ru-RU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 smtClean="0">
                <a:solidFill>
                  <a:srgbClr val="C00000"/>
                </a:solidFill>
              </a:rPr>
              <a:t>b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ru-RU" sz="2400" dirty="0"/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7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31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78883" y="457200"/>
            <a:ext cx="8386233" cy="1685925"/>
            <a:chOff x="450160" y="399817"/>
            <a:chExt cx="8386233" cy="1685925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450160" y="399817"/>
              <a:ext cx="838623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9.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 smtClean="0"/>
                <a:t>Значение </a:t>
              </a:r>
              <a:r>
                <a:rPr lang="ru-RU" sz="2400" i="1" dirty="0"/>
                <a:t>какого из выражений является </a:t>
              </a:r>
              <a:r>
                <a:rPr lang="ru-RU" sz="2400" i="1" dirty="0" smtClean="0"/>
                <a:t>рациональным</a:t>
              </a:r>
              <a:r>
                <a:rPr lang="ru-RU" sz="2400" i="1" dirty="0"/>
                <a:t>?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42661432"/>
                </p:ext>
              </p:extLst>
            </p:nvPr>
          </p:nvGraphicFramePr>
          <p:xfrm>
            <a:off x="893337" y="1118955"/>
            <a:ext cx="7502525" cy="966787"/>
          </p:xfrm>
          <a:graphic>
            <a:graphicData uri="http://schemas.openxmlformats.org/presentationml/2006/ole">
              <p:oleObj spid="_x0000_s81989" name="Уравнение" r:id="rId4" imgW="3492360" imgH="457200" progId="">
                <p:embed/>
              </p:oleObj>
            </a:graphicData>
          </a:graphic>
        </p:graphicFrame>
      </p:grpSp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21952145"/>
              </p:ext>
            </p:extLst>
          </p:nvPr>
        </p:nvGraphicFramePr>
        <p:xfrm>
          <a:off x="2022475" y="6218238"/>
          <a:ext cx="5100638" cy="554037"/>
        </p:xfrm>
        <a:graphic>
          <a:graphicData uri="http://schemas.openxmlformats.org/presentationml/2006/ole">
            <p:oleObj spid="_x0000_s81990" name="Уравнение" r:id="rId5" imgW="2197080" imgH="241200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053604" y="4317331"/>
            <a:ext cx="2736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stCxn id="9" idx="0"/>
          </p:cNvCxnSpPr>
          <p:nvPr/>
        </p:nvCxnSpPr>
        <p:spPr>
          <a:xfrm flipV="1">
            <a:off x="7421928" y="3322363"/>
            <a:ext cx="833072" cy="994968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25755844"/>
              </p:ext>
            </p:extLst>
          </p:nvPr>
        </p:nvGraphicFramePr>
        <p:xfrm>
          <a:off x="935038" y="2830399"/>
          <a:ext cx="7610475" cy="590550"/>
        </p:xfrm>
        <a:graphic>
          <a:graphicData uri="http://schemas.openxmlformats.org/presentationml/2006/ole">
            <p:oleObj spid="_x0000_s81991" name="Уравнение" r:id="rId6" imgW="3543120" imgH="279360" progId="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80670853"/>
              </p:ext>
            </p:extLst>
          </p:nvPr>
        </p:nvGraphicFramePr>
        <p:xfrm>
          <a:off x="935038" y="3646562"/>
          <a:ext cx="3871913" cy="511175"/>
        </p:xfrm>
        <a:graphic>
          <a:graphicData uri="http://schemas.openxmlformats.org/presentationml/2006/ole">
            <p:oleObj spid="_x0000_s81992" name="Уравнение" r:id="rId7" imgW="1803240" imgH="241200" progId="">
              <p:embed/>
            </p:oleObj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77236306"/>
              </p:ext>
            </p:extLst>
          </p:nvPr>
        </p:nvGraphicFramePr>
        <p:xfrm>
          <a:off x="935038" y="4356363"/>
          <a:ext cx="2481262" cy="968375"/>
        </p:xfrm>
        <a:graphic>
          <a:graphicData uri="http://schemas.openxmlformats.org/presentationml/2006/ole">
            <p:oleObj spid="_x0000_s81993" name="Уравнение" r:id="rId8" imgW="1155600" imgH="457200" progId="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50583994"/>
              </p:ext>
            </p:extLst>
          </p:nvPr>
        </p:nvGraphicFramePr>
        <p:xfrm>
          <a:off x="935038" y="5544854"/>
          <a:ext cx="8208963" cy="484187"/>
        </p:xfrm>
        <a:graphic>
          <a:graphicData uri="http://schemas.openxmlformats.org/presentationml/2006/ole">
            <p:oleObj spid="_x0000_s81994" name="Уравнение" r:id="rId9" imgW="3822480" imgH="228600" progId="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60700" y="2089341"/>
            <a:ext cx="7622601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2400" i="1" dirty="0" smtClean="0"/>
              <a:t>Используем формулу:</a:t>
            </a:r>
            <a:r>
              <a:rPr lang="en-US" sz="2400" i="1" dirty="0" smtClean="0"/>
              <a:t> </a:t>
            </a:r>
            <a:r>
              <a:rPr lang="ru-RU" sz="2400" i="1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(</a:t>
            </a:r>
            <a:r>
              <a:rPr lang="en-US" sz="2800" i="1" dirty="0" smtClean="0">
                <a:solidFill>
                  <a:srgbClr val="C00000"/>
                </a:solidFill>
              </a:rPr>
              <a:t>a </a:t>
            </a:r>
            <a:r>
              <a:rPr lang="en-US" sz="2800" i="1" dirty="0">
                <a:solidFill>
                  <a:srgbClr val="C00000"/>
                </a:solidFill>
              </a:rPr>
              <a:t>–</a:t>
            </a:r>
            <a:r>
              <a:rPr lang="en-US" sz="2800" i="1" dirty="0" smtClean="0">
                <a:solidFill>
                  <a:srgbClr val="C00000"/>
                </a:solidFill>
              </a:rPr>
              <a:t> b</a:t>
            </a:r>
            <a:r>
              <a:rPr lang="ru-RU" sz="2800" dirty="0" smtClean="0">
                <a:solidFill>
                  <a:srgbClr val="C00000"/>
                </a:solidFill>
              </a:rPr>
              <a:t>)(</a:t>
            </a:r>
            <a:r>
              <a:rPr lang="en-US" sz="2800" i="1" dirty="0">
                <a:solidFill>
                  <a:srgbClr val="C00000"/>
                </a:solidFill>
              </a:rPr>
              <a:t>a </a:t>
            </a:r>
            <a:r>
              <a:rPr lang="ru-RU" sz="2800" i="1" dirty="0" smtClean="0">
                <a:solidFill>
                  <a:srgbClr val="C00000"/>
                </a:solidFill>
              </a:rPr>
              <a:t>+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>
                <a:solidFill>
                  <a:srgbClr val="C00000"/>
                </a:solidFill>
              </a:rPr>
              <a:t>b</a:t>
            </a:r>
            <a:r>
              <a:rPr lang="ru-RU" sz="2800" dirty="0">
                <a:solidFill>
                  <a:srgbClr val="C00000"/>
                </a:solidFill>
              </a:rPr>
              <a:t>)</a:t>
            </a:r>
            <a:r>
              <a:rPr lang="en-US" sz="2800" i="1" dirty="0" smtClean="0">
                <a:solidFill>
                  <a:srgbClr val="C00000"/>
                </a:solidFill>
              </a:rPr>
              <a:t> = a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 –</a:t>
            </a:r>
            <a:r>
              <a:rPr lang="ru-RU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 smtClean="0">
                <a:solidFill>
                  <a:srgbClr val="C00000"/>
                </a:solidFill>
              </a:rPr>
              <a:t>b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ru-RU" sz="2400" dirty="0"/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1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06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60095" y="457200"/>
            <a:ext cx="8422215" cy="1049338"/>
            <a:chOff x="495041" y="110358"/>
            <a:chExt cx="8422215" cy="1049338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495041" y="419583"/>
              <a:ext cx="677465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10.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 smtClean="0">
                  <a:latin typeface="+mj-lt"/>
                </a:rPr>
                <a:t>Найдите значение 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334644535"/>
                </p:ext>
              </p:extLst>
            </p:nvPr>
          </p:nvGraphicFramePr>
          <p:xfrm>
            <a:off x="6945581" y="110358"/>
            <a:ext cx="1971675" cy="1049338"/>
          </p:xfrm>
          <a:graphic>
            <a:graphicData uri="http://schemas.openxmlformats.org/presentationml/2006/ole">
              <p:oleObj spid="_x0000_s82978" name="Уравнение" r:id="rId4" imgW="850680" imgH="457200" progId="">
                <p:embed/>
              </p:oleObj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94921675"/>
              </p:ext>
            </p:extLst>
          </p:nvPr>
        </p:nvGraphicFramePr>
        <p:xfrm>
          <a:off x="1196181" y="2003425"/>
          <a:ext cx="6751637" cy="1047750"/>
        </p:xfrm>
        <a:graphic>
          <a:graphicData uri="http://schemas.openxmlformats.org/presentationml/2006/ole">
            <p:oleObj spid="_x0000_s82979" name="Уравнение" r:id="rId5" imgW="2908080" imgH="457200" progId="">
              <p:embed/>
            </p:oleObj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5286314"/>
              </p:ext>
            </p:extLst>
          </p:nvPr>
        </p:nvGraphicFramePr>
        <p:xfrm>
          <a:off x="3436144" y="4919855"/>
          <a:ext cx="2271712" cy="554038"/>
        </p:xfrm>
        <a:graphic>
          <a:graphicData uri="http://schemas.openxmlformats.org/presentationml/2006/ole">
            <p:oleObj spid="_x0000_s82980" name="Уравнение" r:id="rId6" imgW="977760" imgH="241200" progId="">
              <p:embed/>
            </p:oleObj>
          </a:graphicData>
        </a:graphic>
      </p:graphicFrame>
      <p:graphicFrame>
        <p:nvGraphicFramePr>
          <p:cNvPr id="1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07596401"/>
              </p:ext>
            </p:extLst>
          </p:nvPr>
        </p:nvGraphicFramePr>
        <p:xfrm>
          <a:off x="2625724" y="3429000"/>
          <a:ext cx="3892550" cy="901700"/>
        </p:xfrm>
        <a:graphic>
          <a:graphicData uri="http://schemas.openxmlformats.org/presentationml/2006/ole">
            <p:oleObj spid="_x0000_s82981" name="Уравнение" r:id="rId7" imgW="1676160" imgH="393480" progId="">
              <p:embed/>
            </p:oleObj>
          </a:graphicData>
        </a:graphic>
      </p:graphicFrame>
      <p:sp>
        <p:nvSpPr>
          <p:cNvPr id="14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104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57175" y="704850"/>
            <a:ext cx="8622242" cy="525462"/>
            <a:chOff x="392121" y="358008"/>
            <a:chExt cx="8622242" cy="525462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392121" y="419583"/>
              <a:ext cx="656695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11.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 smtClean="0">
                  <a:latin typeface="+mj-lt"/>
                </a:rPr>
                <a:t>Найдите значение 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713202474"/>
                </p:ext>
              </p:extLst>
            </p:nvPr>
          </p:nvGraphicFramePr>
          <p:xfrm>
            <a:off x="6866476" y="358008"/>
            <a:ext cx="2147887" cy="525462"/>
          </p:xfrm>
          <a:graphic>
            <a:graphicData uri="http://schemas.openxmlformats.org/presentationml/2006/ole">
              <p:oleObj spid="_x0000_s84007" name="Уравнение" r:id="rId4" imgW="927000" imgH="228600" progId="">
                <p:embed/>
              </p:oleObj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1330701"/>
              </p:ext>
            </p:extLst>
          </p:nvPr>
        </p:nvGraphicFramePr>
        <p:xfrm>
          <a:off x="1063625" y="1989138"/>
          <a:ext cx="7016750" cy="523875"/>
        </p:xfrm>
        <a:graphic>
          <a:graphicData uri="http://schemas.openxmlformats.org/presentationml/2006/ole">
            <p:oleObj spid="_x0000_s84008" name="Уравнение" r:id="rId5" imgW="3022560" imgH="228600" progId="">
              <p:embed/>
            </p:oleObj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14909777"/>
              </p:ext>
            </p:extLst>
          </p:nvPr>
        </p:nvGraphicFramePr>
        <p:xfrm>
          <a:off x="3569493" y="4056591"/>
          <a:ext cx="2005013" cy="466725"/>
        </p:xfrm>
        <a:graphic>
          <a:graphicData uri="http://schemas.openxmlformats.org/presentationml/2006/ole">
            <p:oleObj spid="_x0000_s84009" name="Уравнение" r:id="rId6" imgW="863280" imgH="203040" progId="">
              <p:embed/>
            </p:oleObj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1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29312622"/>
              </p:ext>
            </p:extLst>
          </p:nvPr>
        </p:nvGraphicFramePr>
        <p:xfrm>
          <a:off x="2936081" y="2905125"/>
          <a:ext cx="3271838" cy="523875"/>
        </p:xfrm>
        <a:graphic>
          <a:graphicData uri="http://schemas.openxmlformats.org/presentationml/2006/ole">
            <p:oleObj spid="_x0000_s84010" name="Уравнение" r:id="rId7" imgW="1409400" imgH="2286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6851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75167" y="457200"/>
            <a:ext cx="8593666" cy="1674813"/>
            <a:chOff x="327129" y="399817"/>
            <a:chExt cx="8593666" cy="1674813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327129" y="399817"/>
              <a:ext cx="859366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12.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 smtClean="0"/>
                <a:t>Значение </a:t>
              </a:r>
              <a:r>
                <a:rPr lang="ru-RU" sz="2400" i="1" dirty="0"/>
                <a:t>какого из выражений является </a:t>
              </a:r>
              <a:r>
                <a:rPr lang="ru-RU" sz="2400" i="1" dirty="0" smtClean="0"/>
                <a:t>иррациональным числом?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759690444"/>
                </p:ext>
              </p:extLst>
            </p:nvPr>
          </p:nvGraphicFramePr>
          <p:xfrm>
            <a:off x="2495125" y="1107842"/>
            <a:ext cx="4256087" cy="966788"/>
          </p:xfrm>
          <a:graphic>
            <a:graphicData uri="http://schemas.openxmlformats.org/presentationml/2006/ole">
              <p:oleObj spid="_x0000_s85071" name="Уравнение" r:id="rId4" imgW="1981080" imgH="457200" progId="">
                <p:embed/>
              </p:oleObj>
            </a:graphicData>
          </a:graphic>
        </p:graphicFrame>
      </p:grpSp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87446711"/>
              </p:ext>
            </p:extLst>
          </p:nvPr>
        </p:nvGraphicFramePr>
        <p:xfrm>
          <a:off x="3171031" y="6232754"/>
          <a:ext cx="2801937" cy="554037"/>
        </p:xfrm>
        <a:graphic>
          <a:graphicData uri="http://schemas.openxmlformats.org/presentationml/2006/ole">
            <p:oleObj spid="_x0000_s85072" name="Уравнение" r:id="rId5" imgW="1206360" imgH="241200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694566" y="4510410"/>
            <a:ext cx="3174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stCxn id="9" idx="0"/>
          </p:cNvCxnSpPr>
          <p:nvPr/>
        </p:nvCxnSpPr>
        <p:spPr>
          <a:xfrm flipV="1">
            <a:off x="7281700" y="3889504"/>
            <a:ext cx="228233" cy="620906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5715738"/>
              </p:ext>
            </p:extLst>
          </p:nvPr>
        </p:nvGraphicFramePr>
        <p:xfrm>
          <a:off x="935038" y="2152171"/>
          <a:ext cx="4090987" cy="590550"/>
        </p:xfrm>
        <a:graphic>
          <a:graphicData uri="http://schemas.openxmlformats.org/presentationml/2006/ole">
            <p:oleObj spid="_x0000_s85073" name="Уравнение" r:id="rId6" imgW="1904760" imgH="279360" progId="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2754234"/>
              </p:ext>
            </p:extLst>
          </p:nvPr>
        </p:nvGraphicFramePr>
        <p:xfrm>
          <a:off x="867305" y="2828356"/>
          <a:ext cx="7091363" cy="511175"/>
        </p:xfrm>
        <a:graphic>
          <a:graphicData uri="http://schemas.openxmlformats.org/presentationml/2006/ole">
            <p:oleObj spid="_x0000_s85074" name="Уравнение" r:id="rId7" imgW="3301920" imgH="241200" progId="">
              <p:embed/>
            </p:oleObj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98977648"/>
              </p:ext>
            </p:extLst>
          </p:nvPr>
        </p:nvGraphicFramePr>
        <p:xfrm>
          <a:off x="935038" y="3927441"/>
          <a:ext cx="3079750" cy="968375"/>
        </p:xfrm>
        <a:graphic>
          <a:graphicData uri="http://schemas.openxmlformats.org/presentationml/2006/ole">
            <p:oleObj spid="_x0000_s85075" name="Уравнение" r:id="rId8" imgW="1434960" imgH="457200" progId="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45890587"/>
              </p:ext>
            </p:extLst>
          </p:nvPr>
        </p:nvGraphicFramePr>
        <p:xfrm>
          <a:off x="935038" y="4983305"/>
          <a:ext cx="5919788" cy="646113"/>
        </p:xfrm>
        <a:graphic>
          <a:graphicData uri="http://schemas.openxmlformats.org/presentationml/2006/ole">
            <p:oleObj spid="_x0000_s85076" name="Уравнение" r:id="rId9" imgW="2755800" imgH="304560" progId="">
              <p:embed/>
            </p:oleObj>
          </a:graphicData>
        </a:graphic>
      </p:graphicFrame>
      <p:sp>
        <p:nvSpPr>
          <p:cNvPr id="17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34781565"/>
              </p:ext>
            </p:extLst>
          </p:nvPr>
        </p:nvGraphicFramePr>
        <p:xfrm>
          <a:off x="2873376" y="5580115"/>
          <a:ext cx="3981450" cy="565150"/>
        </p:xfrm>
        <a:graphic>
          <a:graphicData uri="http://schemas.openxmlformats.org/presentationml/2006/ole">
            <p:oleObj spid="_x0000_s85077" name="Уравнение" r:id="rId10" imgW="1854000" imgH="266400" progId="">
              <p:embed/>
            </p:oleObj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0759850"/>
              </p:ext>
            </p:extLst>
          </p:nvPr>
        </p:nvGraphicFramePr>
        <p:xfrm>
          <a:off x="935038" y="3378329"/>
          <a:ext cx="7008812" cy="511175"/>
        </p:xfrm>
        <a:graphic>
          <a:graphicData uri="http://schemas.openxmlformats.org/presentationml/2006/ole">
            <p:oleObj spid="_x0000_s85078" name="Уравнение" r:id="rId11" imgW="3263760" imgH="2412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6901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106"/>
          <p:cNvSpPr/>
          <p:nvPr/>
        </p:nvSpPr>
        <p:spPr>
          <a:xfrm>
            <a:off x="1" y="4572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373737"/>
                </a:solidFill>
                <a:latin typeface="+mj-lt"/>
              </a:rPr>
              <a:t>Пример </a:t>
            </a:r>
            <a:r>
              <a:rPr lang="ru-RU" sz="2200" b="1" dirty="0" smtClean="0">
                <a:solidFill>
                  <a:srgbClr val="373737"/>
                </a:solidFill>
                <a:latin typeface="+mj-lt"/>
              </a:rPr>
              <a:t>13.</a:t>
            </a:r>
            <a:r>
              <a:rPr lang="ru-RU" sz="2200" dirty="0">
                <a:solidFill>
                  <a:srgbClr val="373737"/>
                </a:solidFill>
                <a:latin typeface="+mj-lt"/>
              </a:rPr>
              <a:t> </a:t>
            </a:r>
            <a:r>
              <a:rPr lang="ru-RU" sz="2200" i="1" dirty="0" smtClean="0"/>
              <a:t>Значение </a:t>
            </a:r>
            <a:r>
              <a:rPr lang="ru-RU" sz="2200" i="1" dirty="0"/>
              <a:t>какого из чисел </a:t>
            </a:r>
            <a:r>
              <a:rPr lang="ru-RU" sz="2200" i="1" dirty="0" smtClean="0"/>
              <a:t>является наибольшим? </a:t>
            </a:r>
            <a:endParaRPr lang="ru-RU" sz="2200" i="1" dirty="0">
              <a:latin typeface="+mj-lt"/>
            </a:endParaRP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88382186"/>
              </p:ext>
            </p:extLst>
          </p:nvPr>
        </p:nvGraphicFramePr>
        <p:xfrm>
          <a:off x="2212181" y="827590"/>
          <a:ext cx="4718050" cy="1017588"/>
        </p:xfrm>
        <a:graphic>
          <a:graphicData uri="http://schemas.openxmlformats.org/presentationml/2006/ole">
            <p:oleObj spid="_x0000_s86054" name="Уравнение" r:id="rId4" imgW="2031840" imgH="444240" progId="">
              <p:embed/>
            </p:oleObj>
          </a:graphicData>
        </a:graphic>
      </p:graphicFrame>
      <p:graphicFrame>
        <p:nvGraphicFramePr>
          <p:cNvPr id="7272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064848"/>
              </p:ext>
            </p:extLst>
          </p:nvPr>
        </p:nvGraphicFramePr>
        <p:xfrm>
          <a:off x="935038" y="4698508"/>
          <a:ext cx="4895850" cy="1019175"/>
        </p:xfrm>
        <a:graphic>
          <a:graphicData uri="http://schemas.openxmlformats.org/presentationml/2006/ole">
            <p:oleObj spid="_x0000_s86055" name="Уравнение" r:id="rId5" imgW="2108160" imgH="444240" progId="">
              <p:embed/>
            </p:oleObj>
          </a:graphicData>
        </a:graphic>
      </p:graphicFrame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1584552"/>
              </p:ext>
            </p:extLst>
          </p:nvPr>
        </p:nvGraphicFramePr>
        <p:xfrm>
          <a:off x="935038" y="2749248"/>
          <a:ext cx="5305425" cy="639762"/>
        </p:xfrm>
        <a:graphic>
          <a:graphicData uri="http://schemas.openxmlformats.org/presentationml/2006/ole">
            <p:oleObj spid="_x0000_s86056" name="Уравнение" r:id="rId6" imgW="2286000" imgH="279360" progId="">
              <p:embed/>
            </p:oleObj>
          </a:graphicData>
        </a:graphic>
      </p:graphicFrame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41463821"/>
              </p:ext>
            </p:extLst>
          </p:nvPr>
        </p:nvGraphicFramePr>
        <p:xfrm>
          <a:off x="935038" y="2007981"/>
          <a:ext cx="1943100" cy="582612"/>
        </p:xfrm>
        <a:graphic>
          <a:graphicData uri="http://schemas.openxmlformats.org/presentationml/2006/ole">
            <p:oleObj spid="_x0000_s86057" name="Уравнение" r:id="rId7" imgW="838080" imgH="253800" progId="">
              <p:embed/>
            </p:oleObj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81294458"/>
              </p:ext>
            </p:extLst>
          </p:nvPr>
        </p:nvGraphicFramePr>
        <p:xfrm>
          <a:off x="3348038" y="6111875"/>
          <a:ext cx="2447925" cy="582613"/>
        </p:xfrm>
        <a:graphic>
          <a:graphicData uri="http://schemas.openxmlformats.org/presentationml/2006/ole">
            <p:oleObj spid="_x0000_s86058" name="Уравнение" r:id="rId8" imgW="1054080" imgH="253800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333068" y="2854905"/>
            <a:ext cx="2669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наибольшее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66414616"/>
              </p:ext>
            </p:extLst>
          </p:nvPr>
        </p:nvGraphicFramePr>
        <p:xfrm>
          <a:off x="935038" y="3547665"/>
          <a:ext cx="5900737" cy="992187"/>
        </p:xfrm>
        <a:graphic>
          <a:graphicData uri="http://schemas.openxmlformats.org/presentationml/2006/ole">
            <p:oleObj spid="_x0000_s86059" name="Уравнение" r:id="rId9" imgW="2539800" imgH="431640" progId="">
              <p:embed/>
            </p:oleObj>
          </a:graphicData>
        </a:graphic>
      </p:graphicFrame>
      <p:sp>
        <p:nvSpPr>
          <p:cNvPr id="11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29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201332" y="457200"/>
            <a:ext cx="4741333" cy="1050925"/>
            <a:chOff x="2217745" y="110358"/>
            <a:chExt cx="4741333" cy="1050925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2217745" y="419583"/>
              <a:ext cx="4741333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14.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 smtClean="0">
                  <a:latin typeface="+mj-lt"/>
                </a:rPr>
                <a:t>Вычислите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304274577"/>
                </p:ext>
              </p:extLst>
            </p:nvPr>
          </p:nvGraphicFramePr>
          <p:xfrm>
            <a:off x="5901540" y="110358"/>
            <a:ext cx="882650" cy="1050925"/>
          </p:xfrm>
          <a:graphic>
            <a:graphicData uri="http://schemas.openxmlformats.org/presentationml/2006/ole">
              <p:oleObj spid="_x0000_s87075" name="Уравнение" r:id="rId4" imgW="380880" imgH="457200" progId="">
                <p:embed/>
              </p:oleObj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45596049"/>
              </p:ext>
            </p:extLst>
          </p:nvPr>
        </p:nvGraphicFramePr>
        <p:xfrm>
          <a:off x="1312863" y="1713706"/>
          <a:ext cx="4864100" cy="1047750"/>
        </p:xfrm>
        <a:graphic>
          <a:graphicData uri="http://schemas.openxmlformats.org/presentationml/2006/ole">
            <p:oleObj spid="_x0000_s87076" name="Уравнение" r:id="rId5" imgW="2095200" imgH="457200" progId="">
              <p:embed/>
            </p:oleObj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30671009"/>
              </p:ext>
            </p:extLst>
          </p:nvPr>
        </p:nvGraphicFramePr>
        <p:xfrm>
          <a:off x="3658393" y="4810654"/>
          <a:ext cx="1827213" cy="466725"/>
        </p:xfrm>
        <a:graphic>
          <a:graphicData uri="http://schemas.openxmlformats.org/presentationml/2006/ole">
            <p:oleObj spid="_x0000_s87077" name="Уравнение" r:id="rId6" imgW="787320" imgH="203040" progId="">
              <p:embed/>
            </p:oleObj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10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72474493"/>
              </p:ext>
            </p:extLst>
          </p:nvPr>
        </p:nvGraphicFramePr>
        <p:xfrm>
          <a:off x="1312863" y="2970212"/>
          <a:ext cx="6519862" cy="1047750"/>
        </p:xfrm>
        <a:graphic>
          <a:graphicData uri="http://schemas.openxmlformats.org/presentationml/2006/ole">
            <p:oleObj spid="_x0000_s87078" name="Уравнение" r:id="rId7" imgW="2806560" imgH="457200" progId="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6037259" y="3071656"/>
            <a:ext cx="423066" cy="3471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698995" y="3576559"/>
            <a:ext cx="423066" cy="3471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420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43693" y="628914"/>
            <a:ext cx="8456614" cy="584200"/>
            <a:chOff x="212734" y="319114"/>
            <a:chExt cx="8582026" cy="584200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212734" y="419583"/>
              <a:ext cx="787241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15.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/>
                <a:t>Найдите значение выражения</a:t>
              </a:r>
              <a:r>
                <a:rPr lang="ru-RU" sz="2400" dirty="0"/>
                <a:t> 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414344348"/>
                </p:ext>
              </p:extLst>
            </p:nvPr>
          </p:nvGraphicFramePr>
          <p:xfrm>
            <a:off x="7059622" y="319114"/>
            <a:ext cx="1735138" cy="584200"/>
          </p:xfrm>
          <a:graphic>
            <a:graphicData uri="http://schemas.openxmlformats.org/presentationml/2006/ole">
              <p:oleObj spid="_x0000_s88127" name="Уравнение" r:id="rId4" imgW="749160" imgH="253800" progId="">
                <p:embed/>
              </p:oleObj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1031112"/>
              </p:ext>
            </p:extLst>
          </p:nvPr>
        </p:nvGraphicFramePr>
        <p:xfrm>
          <a:off x="629444" y="1639888"/>
          <a:ext cx="7931151" cy="698500"/>
        </p:xfrm>
        <a:graphic>
          <a:graphicData uri="http://schemas.openxmlformats.org/presentationml/2006/ole">
            <p:oleObj spid="_x0000_s88128" name="Уравнение" r:id="rId5" imgW="3416040" imgH="304560" progId="">
              <p:embed/>
            </p:oleObj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5769855"/>
              </p:ext>
            </p:extLst>
          </p:nvPr>
        </p:nvGraphicFramePr>
        <p:xfrm>
          <a:off x="3481386" y="6294921"/>
          <a:ext cx="2181225" cy="466725"/>
        </p:xfrm>
        <a:graphic>
          <a:graphicData uri="http://schemas.openxmlformats.org/presentationml/2006/ole">
            <p:oleObj spid="_x0000_s88129" name="Уравнение" r:id="rId6" imgW="939600" imgH="203040" progId="">
              <p:embed/>
            </p:oleObj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10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07496006"/>
              </p:ext>
            </p:extLst>
          </p:nvPr>
        </p:nvGraphicFramePr>
        <p:xfrm>
          <a:off x="629444" y="4071673"/>
          <a:ext cx="8170862" cy="611187"/>
        </p:xfrm>
        <a:graphic>
          <a:graphicData uri="http://schemas.openxmlformats.org/presentationml/2006/ole">
            <p:oleObj spid="_x0000_s88130" name="Уравнение" r:id="rId7" imgW="3517560" imgH="266400" progId="">
              <p:embed/>
            </p:oleObj>
          </a:graphicData>
        </a:graphic>
      </p:graphicFrame>
      <p:graphicFrame>
        <p:nvGraphicFramePr>
          <p:cNvPr id="1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00361180"/>
              </p:ext>
            </p:extLst>
          </p:nvPr>
        </p:nvGraphicFramePr>
        <p:xfrm>
          <a:off x="3391694" y="4940144"/>
          <a:ext cx="2360612" cy="407987"/>
        </p:xfrm>
        <a:graphic>
          <a:graphicData uri="http://schemas.openxmlformats.org/presentationml/2006/ole">
            <p:oleObj spid="_x0000_s88131" name="Уравнение" r:id="rId8" imgW="1015920" imgH="177480" progId="">
              <p:embed/>
            </p:oleObj>
          </a:graphicData>
        </a:graphic>
      </p:graphicFrame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76081708"/>
              </p:ext>
            </p:extLst>
          </p:nvPr>
        </p:nvGraphicFramePr>
        <p:xfrm>
          <a:off x="629444" y="2510926"/>
          <a:ext cx="6162675" cy="611188"/>
        </p:xfrm>
        <a:graphic>
          <a:graphicData uri="http://schemas.openxmlformats.org/presentationml/2006/ole">
            <p:oleObj spid="_x0000_s88132" name="Уравнение" r:id="rId9" imgW="2654280" imgH="266400" progId="">
              <p:embed/>
            </p:oleObj>
          </a:graphicData>
        </a:graphic>
      </p:graphicFrame>
      <p:graphicFrame>
        <p:nvGraphicFramePr>
          <p:cNvPr id="1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71906568"/>
              </p:ext>
            </p:extLst>
          </p:nvPr>
        </p:nvGraphicFramePr>
        <p:xfrm>
          <a:off x="1977231" y="3226781"/>
          <a:ext cx="5189537" cy="698500"/>
        </p:xfrm>
        <a:graphic>
          <a:graphicData uri="http://schemas.openxmlformats.org/presentationml/2006/ole">
            <p:oleObj spid="_x0000_s88133" name="Уравнение" r:id="rId10" imgW="2234880" imgH="304560" progId="">
              <p:embed/>
            </p:oleObj>
          </a:graphicData>
        </a:graphic>
      </p:graphicFrame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1646399"/>
              </p:ext>
            </p:extLst>
          </p:nvPr>
        </p:nvGraphicFramePr>
        <p:xfrm>
          <a:off x="629444" y="5436130"/>
          <a:ext cx="7988300" cy="611187"/>
        </p:xfrm>
        <a:graphic>
          <a:graphicData uri="http://schemas.openxmlformats.org/presentationml/2006/ole">
            <p:oleObj spid="_x0000_s88134" name="Уравнение" r:id="rId11" imgW="3441600" imgH="2664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5320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05988331"/>
              </p:ext>
            </p:extLst>
          </p:nvPr>
        </p:nvGraphicFramePr>
        <p:xfrm>
          <a:off x="208756" y="1676771"/>
          <a:ext cx="8726488" cy="611187"/>
        </p:xfrm>
        <a:graphic>
          <a:graphicData uri="http://schemas.openxmlformats.org/presentationml/2006/ole">
            <p:oleObj spid="_x0000_s89132" name="Уравнение" r:id="rId4" imgW="3759120" imgH="266400" progId="">
              <p:embed/>
            </p:oleObj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98772252"/>
              </p:ext>
            </p:extLst>
          </p:nvPr>
        </p:nvGraphicFramePr>
        <p:xfrm>
          <a:off x="3259929" y="5484442"/>
          <a:ext cx="2624137" cy="554038"/>
        </p:xfrm>
        <a:graphic>
          <a:graphicData uri="http://schemas.openxmlformats.org/presentationml/2006/ole">
            <p:oleObj spid="_x0000_s89133" name="Уравнение" r:id="rId5" imgW="1130040" imgH="241200" progId="">
              <p:embed/>
            </p:oleObj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43693" y="657225"/>
            <a:ext cx="8487570" cy="533823"/>
            <a:chOff x="212734" y="347425"/>
            <a:chExt cx="8613441" cy="533823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212734" y="419583"/>
              <a:ext cx="787241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16.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/>
                <a:t>Найдите значение выражения</a:t>
              </a:r>
              <a:r>
                <a:rPr lang="ru-RU" sz="2400" dirty="0"/>
                <a:t> 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13" name="Объект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169305206"/>
                </p:ext>
              </p:extLst>
            </p:nvPr>
          </p:nvGraphicFramePr>
          <p:xfrm>
            <a:off x="7029862" y="347425"/>
            <a:ext cx="1796313" cy="527050"/>
          </p:xfrm>
          <a:graphic>
            <a:graphicData uri="http://schemas.openxmlformats.org/presentationml/2006/ole">
              <p:oleObj spid="_x0000_s89134" name="Уравнение" r:id="rId6" imgW="774360" imgH="228600" progId="">
                <p:embed/>
              </p:oleObj>
            </a:graphicData>
          </a:graphic>
        </p:graphicFrame>
      </p:grpSp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81606342"/>
              </p:ext>
            </p:extLst>
          </p:nvPr>
        </p:nvGraphicFramePr>
        <p:xfrm>
          <a:off x="798511" y="2410619"/>
          <a:ext cx="7546975" cy="612775"/>
        </p:xfrm>
        <a:graphic>
          <a:graphicData uri="http://schemas.openxmlformats.org/presentationml/2006/ole">
            <p:oleObj spid="_x0000_s89135" name="Уравнение" r:id="rId7" imgW="3251160" imgH="266400" progId="">
              <p:embed/>
            </p:oleObj>
          </a:graphicData>
        </a:graphic>
      </p:graphicFrame>
      <p:graphicFrame>
        <p:nvGraphicFramePr>
          <p:cNvPr id="16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0577752"/>
              </p:ext>
            </p:extLst>
          </p:nvPr>
        </p:nvGraphicFramePr>
        <p:xfrm>
          <a:off x="357188" y="3579813"/>
          <a:ext cx="8429625" cy="612775"/>
        </p:xfrm>
        <a:graphic>
          <a:graphicData uri="http://schemas.openxmlformats.org/presentationml/2006/ole">
            <p:oleObj spid="_x0000_s89136" name="Уравнение" r:id="rId8" imgW="3632040" imgH="266400" progId="">
              <p:embed/>
            </p:oleObj>
          </a:graphicData>
        </a:graphic>
      </p:graphicFrame>
      <p:graphicFrame>
        <p:nvGraphicFramePr>
          <p:cNvPr id="17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60478774"/>
              </p:ext>
            </p:extLst>
          </p:nvPr>
        </p:nvGraphicFramePr>
        <p:xfrm>
          <a:off x="1608137" y="4668652"/>
          <a:ext cx="5927725" cy="612775"/>
        </p:xfrm>
        <a:graphic>
          <a:graphicData uri="http://schemas.openxmlformats.org/presentationml/2006/ole">
            <p:oleObj spid="_x0000_s89137" name="Уравнение" r:id="rId9" imgW="2552400" imgH="266400" progId="">
              <p:embed/>
            </p:oleObj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4343400" y="3716338"/>
            <a:ext cx="785813" cy="398462"/>
          </a:xfrm>
          <a:prstGeom prst="roundRect">
            <a:avLst>
              <a:gd name="adj" fmla="val 4676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уга 3"/>
          <p:cNvSpPr/>
          <p:nvPr/>
        </p:nvSpPr>
        <p:spPr>
          <a:xfrm>
            <a:off x="2586039" y="3429001"/>
            <a:ext cx="2210278" cy="762794"/>
          </a:xfrm>
          <a:prstGeom prst="arc">
            <a:avLst>
              <a:gd name="adj1" fmla="val 10806286"/>
              <a:gd name="adj2" fmla="val 21283133"/>
            </a:avLst>
          </a:prstGeom>
          <a:ln w="19050">
            <a:solidFill>
              <a:srgbClr val="C00000"/>
            </a:solidFill>
            <a:headEnd type="stealth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5467" y="3716338"/>
            <a:ext cx="1117600" cy="398462"/>
          </a:xfrm>
          <a:prstGeom prst="roundRect">
            <a:avLst>
              <a:gd name="adj" fmla="val 4676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flipV="1">
            <a:off x="3344333" y="3580604"/>
            <a:ext cx="2446815" cy="885032"/>
          </a:xfrm>
          <a:prstGeom prst="arc">
            <a:avLst>
              <a:gd name="adj1" fmla="val 10806286"/>
              <a:gd name="adj2" fmla="val 21283133"/>
            </a:avLst>
          </a:prstGeom>
          <a:ln w="19050">
            <a:solidFill>
              <a:srgbClr val="C00000"/>
            </a:solidFill>
            <a:headEnd type="stealth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446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8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31694407"/>
              </p:ext>
            </p:extLst>
          </p:nvPr>
        </p:nvGraphicFramePr>
        <p:xfrm>
          <a:off x="1353846" y="1359272"/>
          <a:ext cx="6427788" cy="581025"/>
        </p:xfrm>
        <a:graphic>
          <a:graphicData uri="http://schemas.openxmlformats.org/presentationml/2006/ole">
            <p:oleObj spid="_x0000_s90149" name="Уравнение" r:id="rId4" imgW="2768400" imgH="253800" progId="">
              <p:embed/>
            </p:oleObj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7600314"/>
              </p:ext>
            </p:extLst>
          </p:nvPr>
        </p:nvGraphicFramePr>
        <p:xfrm>
          <a:off x="3495675" y="2935630"/>
          <a:ext cx="2152650" cy="466725"/>
        </p:xfrm>
        <a:graphic>
          <a:graphicData uri="http://schemas.openxmlformats.org/presentationml/2006/ole">
            <p:oleObj spid="_x0000_s90150" name="Уравнение" r:id="rId5" imgW="927000" imgH="203040" progId="">
              <p:embed/>
            </p:oleObj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13506" y="616136"/>
            <a:ext cx="8916988" cy="584200"/>
            <a:chOff x="101600" y="628650"/>
            <a:chExt cx="8916988" cy="584200"/>
          </a:xfrm>
        </p:grpSpPr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65273320"/>
                </p:ext>
              </p:extLst>
            </p:nvPr>
          </p:nvGraphicFramePr>
          <p:xfrm>
            <a:off x="6872288" y="628650"/>
            <a:ext cx="2146300" cy="584200"/>
          </p:xfrm>
          <a:graphic>
            <a:graphicData uri="http://schemas.openxmlformats.org/presentationml/2006/ole">
              <p:oleObj spid="_x0000_s90151" name="Уравнение" r:id="rId6" imgW="939600" imgH="253800" progId="">
                <p:embed/>
              </p:oleObj>
            </a:graphicData>
          </a:graphic>
        </p:graphicFrame>
        <p:sp>
          <p:nvSpPr>
            <p:cNvPr id="12" name="Прямоугольник 11"/>
            <p:cNvSpPr/>
            <p:nvPr/>
          </p:nvSpPr>
          <p:spPr>
            <a:xfrm>
              <a:off x="101600" y="729383"/>
              <a:ext cx="799946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17.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/>
                <a:t>Найдите значение выражения</a:t>
              </a:r>
              <a:r>
                <a:rPr lang="ru-RU" sz="2400" dirty="0"/>
                <a:t> </a:t>
              </a:r>
              <a:endParaRPr lang="ru-RU" sz="2200" i="1" dirty="0">
                <a:latin typeface="+mj-lt"/>
              </a:endParaRPr>
            </a:p>
          </p:txBody>
        </p:sp>
      </p:grpSp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91025457"/>
              </p:ext>
            </p:extLst>
          </p:nvPr>
        </p:nvGraphicFramePr>
        <p:xfrm>
          <a:off x="2032502" y="1996255"/>
          <a:ext cx="5070475" cy="700088"/>
        </p:xfrm>
        <a:graphic>
          <a:graphicData uri="http://schemas.openxmlformats.org/presentationml/2006/ole">
            <p:oleObj spid="_x0000_s90152" name="Уравнение" r:id="rId7" imgW="2184120" imgH="304560" progId="">
              <p:embed/>
            </p:oleObj>
          </a:graphicData>
        </a:graphic>
      </p:graphicFrame>
      <p:graphicFrame>
        <p:nvGraphicFramePr>
          <p:cNvPr id="2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28637619"/>
              </p:ext>
            </p:extLst>
          </p:nvPr>
        </p:nvGraphicFramePr>
        <p:xfrm>
          <a:off x="690563" y="4305300"/>
          <a:ext cx="7754937" cy="581025"/>
        </p:xfrm>
        <a:graphic>
          <a:graphicData uri="http://schemas.openxmlformats.org/presentationml/2006/ole">
            <p:oleObj spid="_x0000_s90153" name="Уравнение" r:id="rId8" imgW="3340080" imgH="253800" progId="">
              <p:embed/>
            </p:oleObj>
          </a:graphicData>
        </a:graphic>
      </p:graphicFrame>
      <p:graphicFrame>
        <p:nvGraphicFramePr>
          <p:cNvPr id="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76860979"/>
              </p:ext>
            </p:extLst>
          </p:nvPr>
        </p:nvGraphicFramePr>
        <p:xfrm>
          <a:off x="3362325" y="5838825"/>
          <a:ext cx="2419350" cy="554038"/>
        </p:xfrm>
        <a:graphic>
          <a:graphicData uri="http://schemas.openxmlformats.org/presentationml/2006/ole">
            <p:oleObj spid="_x0000_s90154" name="Уравнение" r:id="rId9" imgW="1041120" imgH="241200" progId="">
              <p:embed/>
            </p:oleObj>
          </a:graphicData>
        </a:graphic>
      </p:graphicFrame>
      <p:grpSp>
        <p:nvGrpSpPr>
          <p:cNvPr id="23" name="Группа 22"/>
          <p:cNvGrpSpPr/>
          <p:nvPr/>
        </p:nvGrpSpPr>
        <p:grpSpPr>
          <a:xfrm>
            <a:off x="113506" y="3590925"/>
            <a:ext cx="8757444" cy="534009"/>
            <a:chOff x="101600" y="657039"/>
            <a:chExt cx="8757444" cy="534009"/>
          </a:xfrm>
        </p:grpSpPr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56129591"/>
                </p:ext>
              </p:extLst>
            </p:nvPr>
          </p:nvGraphicFramePr>
          <p:xfrm>
            <a:off x="7031832" y="657039"/>
            <a:ext cx="1827212" cy="525463"/>
          </p:xfrm>
          <a:graphic>
            <a:graphicData uri="http://schemas.openxmlformats.org/presentationml/2006/ole">
              <p:oleObj spid="_x0000_s90155" name="Уравнение" r:id="rId10" imgW="799920" imgH="228600" progId="">
                <p:embed/>
              </p:oleObj>
            </a:graphicData>
          </a:graphic>
        </p:graphicFrame>
        <p:sp>
          <p:nvSpPr>
            <p:cNvPr id="25" name="Прямоугольник 24"/>
            <p:cNvSpPr/>
            <p:nvPr/>
          </p:nvSpPr>
          <p:spPr>
            <a:xfrm>
              <a:off x="101600" y="729383"/>
              <a:ext cx="799946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18.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/>
                <a:t>Найдите значение выражения</a:t>
              </a:r>
              <a:r>
                <a:rPr lang="ru-RU" sz="2400" dirty="0"/>
                <a:t> </a:t>
              </a:r>
              <a:endParaRPr lang="ru-RU" sz="2200" i="1" dirty="0">
                <a:latin typeface="+mj-lt"/>
              </a:endParaRPr>
            </a:p>
          </p:txBody>
        </p:sp>
      </p:grpSp>
      <p:graphicFrame>
        <p:nvGraphicFramePr>
          <p:cNvPr id="26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72500734"/>
              </p:ext>
            </p:extLst>
          </p:nvPr>
        </p:nvGraphicFramePr>
        <p:xfrm>
          <a:off x="2081212" y="5075237"/>
          <a:ext cx="4981575" cy="584200"/>
        </p:xfrm>
        <a:graphic>
          <a:graphicData uri="http://schemas.openxmlformats.org/presentationml/2006/ole">
            <p:oleObj spid="_x0000_s90156" name="Уравнение" r:id="rId11" imgW="2145960" imgH="253800" progId="">
              <p:embed/>
            </p:oleObj>
          </a:graphicData>
        </a:graphic>
      </p:graphicFrame>
      <p:sp>
        <p:nvSpPr>
          <p:cNvPr id="27" name="Скругленный прямоугольник 26"/>
          <p:cNvSpPr/>
          <p:nvPr/>
        </p:nvSpPr>
        <p:spPr>
          <a:xfrm>
            <a:off x="5087940" y="4433368"/>
            <a:ext cx="594254" cy="398462"/>
          </a:xfrm>
          <a:prstGeom prst="roundRect">
            <a:avLst>
              <a:gd name="adj" fmla="val 4676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>
            <a:off x="3513084" y="4146031"/>
            <a:ext cx="1871135" cy="740294"/>
          </a:xfrm>
          <a:prstGeom prst="arc">
            <a:avLst>
              <a:gd name="adj1" fmla="val 10806286"/>
              <a:gd name="adj2" fmla="val 21283133"/>
            </a:avLst>
          </a:prstGeom>
          <a:ln w="19050">
            <a:solidFill>
              <a:srgbClr val="C00000"/>
            </a:solidFill>
            <a:headEnd type="stealth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764741" y="4433368"/>
            <a:ext cx="585259" cy="398462"/>
          </a:xfrm>
          <a:prstGeom prst="roundRect">
            <a:avLst>
              <a:gd name="adj" fmla="val 4676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 flipV="1">
            <a:off x="4004733" y="4369280"/>
            <a:ext cx="2111323" cy="772631"/>
          </a:xfrm>
          <a:prstGeom prst="arc">
            <a:avLst>
              <a:gd name="adj1" fmla="val 10806286"/>
              <a:gd name="adj2" fmla="val 21283133"/>
            </a:avLst>
          </a:prstGeom>
          <a:ln w="19050">
            <a:solidFill>
              <a:srgbClr val="C00000"/>
            </a:solidFill>
            <a:headEnd type="stealth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013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Свойства </a:t>
            </a:r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квадратных корней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6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05557704"/>
              </p:ext>
            </p:extLst>
          </p:nvPr>
        </p:nvGraphicFramePr>
        <p:xfrm>
          <a:off x="2887663" y="638175"/>
          <a:ext cx="3367087" cy="465138"/>
        </p:xfrm>
        <a:graphic>
          <a:graphicData uri="http://schemas.openxmlformats.org/presentationml/2006/ole">
            <p:oleObj spid="_x0000_s91161" name="Уравнение" r:id="rId3" imgW="1447560" imgH="203040" progId="">
              <p:embed/>
            </p:oleObj>
          </a:graphicData>
        </a:graphic>
      </p:graphicFrame>
      <p:graphicFrame>
        <p:nvGraphicFramePr>
          <p:cNvPr id="27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96450297"/>
              </p:ext>
            </p:extLst>
          </p:nvPr>
        </p:nvGraphicFramePr>
        <p:xfrm>
          <a:off x="2654300" y="1398851"/>
          <a:ext cx="3835400" cy="4246562"/>
        </p:xfrm>
        <a:graphic>
          <a:graphicData uri="http://schemas.openxmlformats.org/presentationml/2006/ole">
            <p:oleObj spid="_x0000_s91162" name="Уравнение" r:id="rId4" imgW="1650960" imgH="18540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5778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3375" y="676960"/>
            <a:ext cx="84772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0" indent="-361950">
              <a:buFont typeface="Arial" pitchFamily="34" charset="0"/>
              <a:buChar char="•"/>
            </a:pPr>
            <a:r>
              <a:rPr lang="en-US" sz="2000" i="1" dirty="0" smtClean="0">
                <a:hlinkClick r:id="rId2"/>
              </a:rPr>
              <a:t>http</a:t>
            </a:r>
            <a:r>
              <a:rPr lang="en-US" sz="2000" i="1" dirty="0">
                <a:hlinkClick r:id="rId2"/>
              </a:rPr>
              <a:t>://</a:t>
            </a:r>
            <a:r>
              <a:rPr lang="en-US" sz="2000" i="1" dirty="0" smtClean="0">
                <a:hlinkClick r:id="rId2"/>
              </a:rPr>
              <a:t>www.mathgia.ru/or/gia12/Main.html</a:t>
            </a:r>
            <a:r>
              <a:rPr lang="en-US" sz="2000" i="1" dirty="0" smtClean="0"/>
              <a:t> - </a:t>
            </a:r>
            <a:r>
              <a:rPr lang="ru-RU" sz="2000" i="1" dirty="0" smtClean="0"/>
              <a:t>открытый банк заданий ОГЭ по математике</a:t>
            </a: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9144000" cy="638690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Использованы ресурсы</a:t>
            </a:r>
          </a:p>
        </p:txBody>
      </p:sp>
    </p:spTree>
    <p:extLst>
      <p:ext uri="{BB962C8B-B14F-4D97-AF65-F5344CB8AC3E}">
        <p14:creationId xmlns:p14="http://schemas.microsoft.com/office/powerpoint/2010/main" xmlns="" val="27549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106"/>
          <p:cNvSpPr/>
          <p:nvPr/>
        </p:nvSpPr>
        <p:spPr>
          <a:xfrm>
            <a:off x="1" y="4572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373737"/>
                </a:solidFill>
                <a:latin typeface="+mj-lt"/>
              </a:rPr>
              <a:t>Пример </a:t>
            </a:r>
            <a:r>
              <a:rPr lang="ru-RU" sz="2200" b="1" dirty="0" smtClean="0">
                <a:solidFill>
                  <a:srgbClr val="373737"/>
                </a:solidFill>
                <a:latin typeface="+mj-lt"/>
              </a:rPr>
              <a:t>1.</a:t>
            </a:r>
            <a:r>
              <a:rPr lang="ru-RU" sz="2200" dirty="0">
                <a:solidFill>
                  <a:srgbClr val="373737"/>
                </a:solidFill>
                <a:latin typeface="+mj-lt"/>
              </a:rPr>
              <a:t> </a:t>
            </a:r>
            <a:r>
              <a:rPr lang="ru-RU" sz="2200" i="1" dirty="0" smtClean="0">
                <a:latin typeface="+mj-lt"/>
              </a:rPr>
              <a:t>Расположите в порядке возрастания числа:</a:t>
            </a:r>
            <a:endParaRPr lang="ru-RU" sz="2200" i="1" dirty="0">
              <a:latin typeface="+mj-lt"/>
            </a:endParaRPr>
          </a:p>
        </p:txBody>
      </p:sp>
      <p:sp>
        <p:nvSpPr>
          <p:cNvPr id="30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72721" name="Object 71"/>
          <p:cNvGraphicFramePr>
            <a:graphicFrameLocks noChangeAspect="1"/>
          </p:cNvGraphicFramePr>
          <p:nvPr/>
        </p:nvGraphicFramePr>
        <p:xfrm>
          <a:off x="1935163" y="3708400"/>
          <a:ext cx="4540250" cy="584200"/>
        </p:xfrm>
        <a:graphic>
          <a:graphicData uri="http://schemas.openxmlformats.org/presentationml/2006/ole">
            <p:oleObj spid="_x0000_s72829" name="Формула" r:id="rId4" imgW="1954951" imgH="253890" progId="">
              <p:embed/>
            </p:oleObj>
          </a:graphicData>
        </a:graphic>
      </p:graphicFrame>
      <p:graphicFrame>
        <p:nvGraphicFramePr>
          <p:cNvPr id="72722" name="Object 71"/>
          <p:cNvGraphicFramePr>
            <a:graphicFrameLocks noChangeAspect="1"/>
          </p:cNvGraphicFramePr>
          <p:nvPr/>
        </p:nvGraphicFramePr>
        <p:xfrm>
          <a:off x="1935163" y="2059131"/>
          <a:ext cx="1768475" cy="552450"/>
        </p:xfrm>
        <a:graphic>
          <a:graphicData uri="http://schemas.openxmlformats.org/presentationml/2006/ole">
            <p:oleObj spid="_x0000_s72830" name="Формула" r:id="rId5" imgW="761669" imgH="241195" progId="">
              <p:embed/>
            </p:oleObj>
          </a:graphicData>
        </a:graphic>
      </p:graphicFrame>
      <p:graphicFrame>
        <p:nvGraphicFramePr>
          <p:cNvPr id="72723" name="Object 71"/>
          <p:cNvGraphicFramePr>
            <a:graphicFrameLocks noChangeAspect="1"/>
          </p:cNvGraphicFramePr>
          <p:nvPr/>
        </p:nvGraphicFramePr>
        <p:xfrm>
          <a:off x="1920875" y="2794000"/>
          <a:ext cx="3211513" cy="641350"/>
        </p:xfrm>
        <a:graphic>
          <a:graphicData uri="http://schemas.openxmlformats.org/presentationml/2006/ole">
            <p:oleObj spid="_x0000_s72831" name="Формула" r:id="rId6" imgW="1384300" imgH="279400" progId="">
              <p:embed/>
            </p:oleObj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56600015"/>
              </p:ext>
            </p:extLst>
          </p:nvPr>
        </p:nvGraphicFramePr>
        <p:xfrm>
          <a:off x="2684462" y="5614987"/>
          <a:ext cx="3773487" cy="554038"/>
        </p:xfrm>
        <a:graphic>
          <a:graphicData uri="http://schemas.openxmlformats.org/presentationml/2006/ole">
            <p:oleObj spid="_x0000_s72832" name="Формула" r:id="rId7" imgW="1625600" imgH="241300" progId="">
              <p:embed/>
            </p:oleObj>
          </a:graphicData>
        </a:graphic>
      </p:graphicFrame>
      <p:graphicFrame>
        <p:nvGraphicFramePr>
          <p:cNvPr id="72726" name="Object 71"/>
          <p:cNvGraphicFramePr>
            <a:graphicFrameLocks noChangeAspect="1"/>
          </p:cNvGraphicFramePr>
          <p:nvPr/>
        </p:nvGraphicFramePr>
        <p:xfrm>
          <a:off x="3378200" y="976313"/>
          <a:ext cx="2389188" cy="552450"/>
        </p:xfrm>
        <a:graphic>
          <a:graphicData uri="http://schemas.openxmlformats.org/presentationml/2006/ole">
            <p:oleObj spid="_x0000_s72833" name="Формула" r:id="rId8" imgW="1028254" imgH="241195" progId="">
              <p:embed/>
            </p:oleObj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6858000" y="3760955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(1)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858000" y="2070700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(2)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858000" y="2912130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(3)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4338818"/>
              </p:ext>
            </p:extLst>
          </p:nvPr>
        </p:nvGraphicFramePr>
        <p:xfrm>
          <a:off x="3025775" y="4700588"/>
          <a:ext cx="3090863" cy="581025"/>
        </p:xfrm>
        <a:graphic>
          <a:graphicData uri="http://schemas.openxmlformats.org/presentationml/2006/ole">
            <p:oleObj spid="_x0000_s72834" name="Уравнение" r:id="rId9" imgW="1333440" imgH="2538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0228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106"/>
          <p:cNvSpPr/>
          <p:nvPr/>
        </p:nvSpPr>
        <p:spPr>
          <a:xfrm>
            <a:off x="1" y="4572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373737"/>
                </a:solidFill>
                <a:latin typeface="+mj-lt"/>
              </a:rPr>
              <a:t>Пример </a:t>
            </a:r>
            <a:r>
              <a:rPr lang="ru-RU" sz="2200" b="1" dirty="0" smtClean="0">
                <a:solidFill>
                  <a:srgbClr val="373737"/>
                </a:solidFill>
                <a:latin typeface="+mj-lt"/>
              </a:rPr>
              <a:t>2.</a:t>
            </a:r>
            <a:r>
              <a:rPr lang="ru-RU" sz="2200" dirty="0">
                <a:solidFill>
                  <a:srgbClr val="373737"/>
                </a:solidFill>
                <a:latin typeface="+mj-lt"/>
              </a:rPr>
              <a:t> </a:t>
            </a:r>
            <a:r>
              <a:rPr lang="ru-RU" sz="2200" i="1" dirty="0" smtClean="0">
                <a:latin typeface="+mj-lt"/>
              </a:rPr>
              <a:t>Расположите в порядке убывания числа:</a:t>
            </a:r>
            <a:endParaRPr lang="ru-RU" sz="2200" i="1" dirty="0">
              <a:latin typeface="+mj-lt"/>
            </a:endParaRP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09422695"/>
              </p:ext>
            </p:extLst>
          </p:nvPr>
        </p:nvGraphicFramePr>
        <p:xfrm>
          <a:off x="3408363" y="976313"/>
          <a:ext cx="2328862" cy="552450"/>
        </p:xfrm>
        <a:graphic>
          <a:graphicData uri="http://schemas.openxmlformats.org/presentationml/2006/ole">
            <p:oleObj spid="_x0000_s73843" name="Формула" r:id="rId4" imgW="1002865" imgH="241195" progId="">
              <p:embed/>
            </p:oleObj>
          </a:graphicData>
        </a:graphic>
      </p:graphicFrame>
      <p:graphicFrame>
        <p:nvGraphicFramePr>
          <p:cNvPr id="7272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88229335"/>
              </p:ext>
            </p:extLst>
          </p:nvPr>
        </p:nvGraphicFramePr>
        <p:xfrm>
          <a:off x="1150938" y="3755104"/>
          <a:ext cx="4600575" cy="582612"/>
        </p:xfrm>
        <a:graphic>
          <a:graphicData uri="http://schemas.openxmlformats.org/presentationml/2006/ole">
            <p:oleObj spid="_x0000_s73844" name="Формула" r:id="rId5" imgW="1981200" imgH="254000" progId="">
              <p:embed/>
            </p:oleObj>
          </a:graphicData>
        </a:graphic>
      </p:graphicFrame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80804842"/>
              </p:ext>
            </p:extLst>
          </p:nvPr>
        </p:nvGraphicFramePr>
        <p:xfrm>
          <a:off x="1150938" y="2824828"/>
          <a:ext cx="5099050" cy="611188"/>
        </p:xfrm>
        <a:graphic>
          <a:graphicData uri="http://schemas.openxmlformats.org/presentationml/2006/ole">
            <p:oleObj spid="_x0000_s73845" name="Формула" r:id="rId6" imgW="2197100" imgH="266700" progId="">
              <p:embed/>
            </p:oleObj>
          </a:graphicData>
        </a:graphic>
      </p:graphicFrame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4291879"/>
              </p:ext>
            </p:extLst>
          </p:nvPr>
        </p:nvGraphicFramePr>
        <p:xfrm>
          <a:off x="1150938" y="2010441"/>
          <a:ext cx="2266950" cy="611188"/>
        </p:xfrm>
        <a:graphic>
          <a:graphicData uri="http://schemas.openxmlformats.org/presentationml/2006/ole">
            <p:oleObj spid="_x0000_s73846" name="Формула" r:id="rId7" imgW="977476" imgH="266584" progId="">
              <p:embed/>
            </p:oleObj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1085304"/>
              </p:ext>
            </p:extLst>
          </p:nvPr>
        </p:nvGraphicFramePr>
        <p:xfrm>
          <a:off x="2728118" y="5644484"/>
          <a:ext cx="3687762" cy="554038"/>
        </p:xfrm>
        <a:graphic>
          <a:graphicData uri="http://schemas.openxmlformats.org/presentationml/2006/ole">
            <p:oleObj spid="_x0000_s73847" name="Формула" r:id="rId8" imgW="1587500" imgH="241300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858000" y="3829794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(3)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58000" y="2098409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(2)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58000" y="2912130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(1)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9154211"/>
              </p:ext>
            </p:extLst>
          </p:nvPr>
        </p:nvGraphicFramePr>
        <p:xfrm>
          <a:off x="3246438" y="4729163"/>
          <a:ext cx="2649537" cy="522287"/>
        </p:xfrm>
        <a:graphic>
          <a:graphicData uri="http://schemas.openxmlformats.org/presentationml/2006/ole">
            <p:oleObj spid="_x0000_s73848" name="Уравнение" r:id="rId9" imgW="1143000" imgH="228600" progId="">
              <p:embed/>
            </p:oleObj>
          </a:graphicData>
        </a:graphic>
      </p:graphicFrame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228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72315" y="370271"/>
            <a:ext cx="7599363" cy="1047750"/>
            <a:chOff x="829733" y="118679"/>
            <a:chExt cx="7599363" cy="1047750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829733" y="457200"/>
              <a:ext cx="6423025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3.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>
                  <a:latin typeface="+mj-lt"/>
                </a:rPr>
                <a:t>Найдите значение </a:t>
              </a:r>
              <a:r>
                <a:rPr lang="ru-RU" sz="2200" i="1" dirty="0" smtClean="0">
                  <a:latin typeface="+mj-lt"/>
                </a:rPr>
                <a:t>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051739648"/>
                </p:ext>
              </p:extLst>
            </p:nvPr>
          </p:nvGraphicFramePr>
          <p:xfrm>
            <a:off x="7252758" y="118679"/>
            <a:ext cx="1176338" cy="1047750"/>
          </p:xfrm>
          <a:graphic>
            <a:graphicData uri="http://schemas.openxmlformats.org/presentationml/2006/ole">
              <p:oleObj spid="_x0000_s74864" name="Уравнение" r:id="rId4" imgW="507960" imgH="457200" progId="">
                <p:embed/>
              </p:oleObj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53053654"/>
              </p:ext>
            </p:extLst>
          </p:nvPr>
        </p:nvGraphicFramePr>
        <p:xfrm>
          <a:off x="1226343" y="1567775"/>
          <a:ext cx="6691313" cy="1047750"/>
        </p:xfrm>
        <a:graphic>
          <a:graphicData uri="http://schemas.openxmlformats.org/presentationml/2006/ole">
            <p:oleObj spid="_x0000_s74865" name="Уравнение" r:id="rId5" imgW="2882880" imgH="457200" progId="">
              <p:embed/>
            </p:oleObj>
          </a:graphicData>
        </a:graphic>
      </p:graphicFrame>
      <p:grpSp>
        <p:nvGrpSpPr>
          <p:cNvPr id="19" name="Группа 18"/>
          <p:cNvGrpSpPr/>
          <p:nvPr/>
        </p:nvGrpSpPr>
        <p:grpSpPr>
          <a:xfrm>
            <a:off x="772315" y="3414713"/>
            <a:ext cx="7614448" cy="1076325"/>
            <a:chOff x="829733" y="104392"/>
            <a:chExt cx="7614448" cy="1076325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829733" y="457200"/>
              <a:ext cx="6423025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4 .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>
                  <a:latin typeface="+mj-lt"/>
                </a:rPr>
                <a:t>Найдите значение </a:t>
              </a:r>
              <a:r>
                <a:rPr lang="ru-RU" sz="2200" i="1" dirty="0" smtClean="0">
                  <a:latin typeface="+mj-lt"/>
                </a:rPr>
                <a:t>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21" name="Объект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11998788"/>
                </p:ext>
              </p:extLst>
            </p:nvPr>
          </p:nvGraphicFramePr>
          <p:xfrm>
            <a:off x="7237681" y="104392"/>
            <a:ext cx="1206500" cy="1076325"/>
          </p:xfrm>
          <a:graphic>
            <a:graphicData uri="http://schemas.openxmlformats.org/presentationml/2006/ole">
              <p:oleObj spid="_x0000_s74866" name="Уравнение" r:id="rId6" imgW="520560" imgH="469800" progId="">
                <p:embed/>
              </p:oleObj>
            </a:graphicData>
          </a:graphic>
        </p:graphicFrame>
      </p:grpSp>
      <p:graphicFrame>
        <p:nvGraphicFramePr>
          <p:cNvPr id="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69498626"/>
              </p:ext>
            </p:extLst>
          </p:nvPr>
        </p:nvGraphicFramePr>
        <p:xfrm>
          <a:off x="1934368" y="4612217"/>
          <a:ext cx="5275263" cy="1076325"/>
        </p:xfrm>
        <a:graphic>
          <a:graphicData uri="http://schemas.openxmlformats.org/presentationml/2006/ole">
            <p:oleObj spid="_x0000_s74867" name="Уравнение" r:id="rId7" imgW="2273040" imgH="469800" progId="">
              <p:embed/>
            </p:oleObj>
          </a:graphicData>
        </a:graphic>
      </p:graphicFrame>
      <p:graphicFrame>
        <p:nvGraphicFramePr>
          <p:cNvPr id="27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86168826"/>
              </p:ext>
            </p:extLst>
          </p:nvPr>
        </p:nvGraphicFramePr>
        <p:xfrm>
          <a:off x="3436143" y="2968333"/>
          <a:ext cx="2271712" cy="466725"/>
        </p:xfrm>
        <a:graphic>
          <a:graphicData uri="http://schemas.openxmlformats.org/presentationml/2006/ole">
            <p:oleObj spid="_x0000_s74868" name="Уравнение" r:id="rId8" imgW="977760" imgH="203040" progId="">
              <p:embed/>
            </p:oleObj>
          </a:graphicData>
        </a:graphic>
      </p:graphicFrame>
      <p:graphicFrame>
        <p:nvGraphicFramePr>
          <p:cNvPr id="28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86629429"/>
              </p:ext>
            </p:extLst>
          </p:nvPr>
        </p:nvGraphicFramePr>
        <p:xfrm>
          <a:off x="3539330" y="6102351"/>
          <a:ext cx="2065337" cy="466725"/>
        </p:xfrm>
        <a:graphic>
          <a:graphicData uri="http://schemas.openxmlformats.org/presentationml/2006/ole">
            <p:oleObj spid="_x0000_s74869" name="Уравнение" r:id="rId9" imgW="888840" imgH="203040" progId="">
              <p:embed/>
            </p:oleObj>
          </a:graphicData>
        </a:graphic>
      </p:graphicFrame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5181601" y="1744133"/>
            <a:ext cx="423066" cy="3471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284789" y="2261056"/>
            <a:ext cx="423066" cy="3471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6144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6845" y="564621"/>
            <a:ext cx="7976130" cy="641350"/>
            <a:chOff x="734751" y="313029"/>
            <a:chExt cx="7976130" cy="641350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734751" y="457200"/>
              <a:ext cx="6518007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4.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 smtClean="0">
                  <a:latin typeface="+mj-lt"/>
                </a:rPr>
                <a:t>Найдите значение 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578943944"/>
                </p:ext>
              </p:extLst>
            </p:nvPr>
          </p:nvGraphicFramePr>
          <p:xfrm>
            <a:off x="7151956" y="313029"/>
            <a:ext cx="1558925" cy="641350"/>
          </p:xfrm>
          <a:graphic>
            <a:graphicData uri="http://schemas.openxmlformats.org/presentationml/2006/ole">
              <p:oleObj spid="_x0000_s75851" name="Уравнение" r:id="rId4" imgW="672840" imgH="279360" progId="">
                <p:embed/>
              </p:oleObj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14071368"/>
              </p:ext>
            </p:extLst>
          </p:nvPr>
        </p:nvGraphicFramePr>
        <p:xfrm>
          <a:off x="661988" y="2499251"/>
          <a:ext cx="7900987" cy="639763"/>
        </p:xfrm>
        <a:graphic>
          <a:graphicData uri="http://schemas.openxmlformats.org/presentationml/2006/ole">
            <p:oleObj spid="_x0000_s75852" name="Уравнение" r:id="rId5" imgW="3403440" imgH="279360" progId="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1359" y="1582335"/>
            <a:ext cx="7779695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2400" i="1" dirty="0" smtClean="0"/>
              <a:t>Используем формулу:</a:t>
            </a:r>
            <a:r>
              <a:rPr lang="en-US" sz="2400" i="1" dirty="0" smtClean="0"/>
              <a:t> </a:t>
            </a:r>
            <a:r>
              <a:rPr lang="ru-RU" sz="2400" i="1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(</a:t>
            </a:r>
            <a:r>
              <a:rPr lang="en-US" sz="2800" i="1" dirty="0" smtClean="0">
                <a:solidFill>
                  <a:srgbClr val="C00000"/>
                </a:solidFill>
              </a:rPr>
              <a:t>a </a:t>
            </a:r>
            <a:r>
              <a:rPr lang="en-US" sz="2800" i="1" dirty="0">
                <a:solidFill>
                  <a:srgbClr val="C00000"/>
                </a:solidFill>
              </a:rPr>
              <a:t>–</a:t>
            </a:r>
            <a:r>
              <a:rPr lang="en-US" sz="2800" i="1" dirty="0" smtClean="0">
                <a:solidFill>
                  <a:srgbClr val="C00000"/>
                </a:solidFill>
              </a:rPr>
              <a:t> b</a:t>
            </a:r>
            <a:r>
              <a:rPr lang="ru-RU" sz="2800" dirty="0" smtClean="0">
                <a:solidFill>
                  <a:srgbClr val="C00000"/>
                </a:solidFill>
              </a:rPr>
              <a:t>)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 = a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 – </a:t>
            </a:r>
            <a:r>
              <a:rPr lang="en-US" sz="28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ab + b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ru-RU" sz="2400" dirty="0"/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43033570"/>
              </p:ext>
            </p:extLst>
          </p:nvPr>
        </p:nvGraphicFramePr>
        <p:xfrm>
          <a:off x="2889248" y="4725814"/>
          <a:ext cx="3363913" cy="554038"/>
        </p:xfrm>
        <a:graphic>
          <a:graphicData uri="http://schemas.openxmlformats.org/presentationml/2006/ole">
            <p:oleObj spid="_x0000_s75853" name="Уравнение" r:id="rId6" imgW="1447560" imgH="241200" progId="">
              <p:embed/>
            </p:oleObj>
          </a:graphicData>
        </a:graphic>
      </p:graphicFrame>
      <p:graphicFrame>
        <p:nvGraphicFramePr>
          <p:cNvPr id="16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74083709"/>
              </p:ext>
            </p:extLst>
          </p:nvPr>
        </p:nvGraphicFramePr>
        <p:xfrm>
          <a:off x="3479797" y="3429000"/>
          <a:ext cx="2182813" cy="523875"/>
        </p:xfrm>
        <a:graphic>
          <a:graphicData uri="http://schemas.openxmlformats.org/presentationml/2006/ole">
            <p:oleObj spid="_x0000_s75854" name="Уравнение" r:id="rId7" imgW="939600" imgH="228600" progId="">
              <p:embed/>
            </p:oleObj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5886448" y="3116789"/>
            <a:ext cx="4810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798856" y="3116789"/>
            <a:ext cx="4810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094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106"/>
          <p:cNvSpPr/>
          <p:nvPr/>
        </p:nvSpPr>
        <p:spPr>
          <a:xfrm>
            <a:off x="1" y="4572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373737"/>
                </a:solidFill>
                <a:latin typeface="+mj-lt"/>
              </a:rPr>
              <a:t>Пример </a:t>
            </a:r>
            <a:r>
              <a:rPr lang="ru-RU" sz="2200" b="1" dirty="0" smtClean="0">
                <a:solidFill>
                  <a:srgbClr val="373737"/>
                </a:solidFill>
                <a:latin typeface="+mj-lt"/>
              </a:rPr>
              <a:t>5.</a:t>
            </a:r>
            <a:r>
              <a:rPr lang="ru-RU" sz="2200" dirty="0">
                <a:solidFill>
                  <a:srgbClr val="373737"/>
                </a:solidFill>
                <a:latin typeface="+mj-lt"/>
              </a:rPr>
              <a:t> </a:t>
            </a:r>
            <a:r>
              <a:rPr lang="ru-RU" sz="2000" dirty="0"/>
              <a:t> </a:t>
            </a:r>
            <a:r>
              <a:rPr lang="ru-RU" sz="2200" i="1" dirty="0">
                <a:latin typeface="+mj-lt"/>
              </a:rPr>
              <a:t>Укажите наибольшее из </a:t>
            </a:r>
            <a:r>
              <a:rPr lang="ru-RU" sz="2200" i="1" dirty="0" smtClean="0">
                <a:latin typeface="+mj-lt"/>
              </a:rPr>
              <a:t>чисел:</a:t>
            </a:r>
            <a:endParaRPr lang="ru-RU" sz="2200" i="1" dirty="0">
              <a:latin typeface="+mj-lt"/>
            </a:endParaRP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1728378"/>
              </p:ext>
            </p:extLst>
          </p:nvPr>
        </p:nvGraphicFramePr>
        <p:xfrm>
          <a:off x="2981325" y="976313"/>
          <a:ext cx="3184525" cy="552450"/>
        </p:xfrm>
        <a:graphic>
          <a:graphicData uri="http://schemas.openxmlformats.org/presentationml/2006/ole">
            <p:oleObj spid="_x0000_s77922" name="Уравнение" r:id="rId4" imgW="1371600" imgH="241200" progId="">
              <p:embed/>
            </p:oleObj>
          </a:graphicData>
        </a:graphic>
      </p:graphicFrame>
      <p:graphicFrame>
        <p:nvGraphicFramePr>
          <p:cNvPr id="7272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270830"/>
              </p:ext>
            </p:extLst>
          </p:nvPr>
        </p:nvGraphicFramePr>
        <p:xfrm>
          <a:off x="1147763" y="4742988"/>
          <a:ext cx="4600575" cy="582612"/>
        </p:xfrm>
        <a:graphic>
          <a:graphicData uri="http://schemas.openxmlformats.org/presentationml/2006/ole">
            <p:oleObj spid="_x0000_s77923" name="Уравнение" r:id="rId5" imgW="1981080" imgH="253800" progId="">
              <p:embed/>
            </p:oleObj>
          </a:graphicData>
        </a:graphic>
      </p:graphicFrame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2505266"/>
              </p:ext>
            </p:extLst>
          </p:nvPr>
        </p:nvGraphicFramePr>
        <p:xfrm>
          <a:off x="1157818" y="2863312"/>
          <a:ext cx="4597400" cy="611187"/>
        </p:xfrm>
        <a:graphic>
          <a:graphicData uri="http://schemas.openxmlformats.org/presentationml/2006/ole">
            <p:oleObj spid="_x0000_s77924" name="Уравнение" r:id="rId6" imgW="1981080" imgH="266400" progId="">
              <p:embed/>
            </p:oleObj>
          </a:graphicData>
        </a:graphic>
      </p:graphicFrame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24182950"/>
              </p:ext>
            </p:extLst>
          </p:nvPr>
        </p:nvGraphicFramePr>
        <p:xfrm>
          <a:off x="1147763" y="1924267"/>
          <a:ext cx="2297113" cy="611188"/>
        </p:xfrm>
        <a:graphic>
          <a:graphicData uri="http://schemas.openxmlformats.org/presentationml/2006/ole">
            <p:oleObj spid="_x0000_s77925" name="Уравнение" r:id="rId7" imgW="990360" imgH="266400" progId="">
              <p:embed/>
            </p:oleObj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27044691"/>
              </p:ext>
            </p:extLst>
          </p:nvPr>
        </p:nvGraphicFramePr>
        <p:xfrm>
          <a:off x="3376613" y="5889625"/>
          <a:ext cx="2389187" cy="554038"/>
        </p:xfrm>
        <a:graphic>
          <a:graphicData uri="http://schemas.openxmlformats.org/presentationml/2006/ole">
            <p:oleObj spid="_x0000_s77926" name="Уравнение" r:id="rId8" imgW="1028520" imgH="241200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265334" y="3876830"/>
            <a:ext cx="2669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наибольшее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08316002"/>
              </p:ext>
            </p:extLst>
          </p:nvPr>
        </p:nvGraphicFramePr>
        <p:xfrm>
          <a:off x="1157818" y="3802356"/>
          <a:ext cx="5045075" cy="612775"/>
        </p:xfrm>
        <a:graphic>
          <a:graphicData uri="http://schemas.openxmlformats.org/presentationml/2006/ole">
            <p:oleObj spid="_x0000_s77927" name="Уравнение" r:id="rId9" imgW="2171520" imgH="266400" progId="">
              <p:embed/>
            </p:oleObj>
          </a:graphicData>
        </a:graphic>
      </p:graphicFrame>
      <p:sp>
        <p:nvSpPr>
          <p:cNvPr id="11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47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50333" y="449773"/>
            <a:ext cx="8311193" cy="1080473"/>
            <a:chOff x="623461" y="392390"/>
            <a:chExt cx="8311193" cy="1080473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623461" y="457200"/>
              <a:ext cx="791094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6.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dirty="0"/>
                <a:t> </a:t>
              </a:r>
              <a:r>
                <a:rPr lang="ru-RU" sz="2400" i="1" dirty="0">
                  <a:latin typeface="+mj-lt"/>
                </a:rPr>
                <a:t>Какое из </a:t>
              </a:r>
              <a:r>
                <a:rPr lang="ru-RU" sz="2400" i="1" dirty="0" smtClean="0">
                  <a:latin typeface="+mj-lt"/>
                </a:rPr>
                <a:t>чисел</a:t>
              </a:r>
            </a:p>
            <a:p>
              <a:pPr algn="ctr">
                <a:lnSpc>
                  <a:spcPct val="150000"/>
                </a:lnSpc>
              </a:pPr>
              <a:r>
                <a:rPr lang="ru-RU" sz="2400" i="1" dirty="0" smtClean="0"/>
                <a:t>является иррациональным?</a:t>
              </a:r>
              <a:r>
                <a:rPr lang="ru-RU" sz="2400" i="1" dirty="0" smtClean="0">
                  <a:latin typeface="+mj-lt"/>
                </a:rPr>
                <a:t>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18558257"/>
                </p:ext>
              </p:extLst>
            </p:nvPr>
          </p:nvGraphicFramePr>
          <p:xfrm>
            <a:off x="4894466" y="392390"/>
            <a:ext cx="4040188" cy="581025"/>
          </p:xfrm>
          <a:graphic>
            <a:graphicData uri="http://schemas.openxmlformats.org/presentationml/2006/ole">
              <p:oleObj spid="_x0000_s78929" name="Уравнение" r:id="rId4" imgW="1739880" imgH="253800" progId="">
                <p:embed/>
              </p:oleObj>
            </a:graphicData>
          </a:graphic>
        </p:graphicFrame>
      </p:grpSp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40284361"/>
              </p:ext>
            </p:extLst>
          </p:nvPr>
        </p:nvGraphicFramePr>
        <p:xfrm>
          <a:off x="404018" y="1745873"/>
          <a:ext cx="8334375" cy="611188"/>
        </p:xfrm>
        <a:graphic>
          <a:graphicData uri="http://schemas.openxmlformats.org/presentationml/2006/ole">
            <p:oleObj spid="_x0000_s78930" name="Уравнение" r:id="rId5" imgW="3593880" imgH="266400" progId="">
              <p:embed/>
            </p:oleObj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70165362"/>
              </p:ext>
            </p:extLst>
          </p:nvPr>
        </p:nvGraphicFramePr>
        <p:xfrm>
          <a:off x="3243263" y="5875338"/>
          <a:ext cx="2655887" cy="584200"/>
        </p:xfrm>
        <a:graphic>
          <a:graphicData uri="http://schemas.openxmlformats.org/presentationml/2006/ole">
            <p:oleObj spid="_x0000_s78931" name="Уравнение" r:id="rId6" imgW="1143000" imgH="253800" progId="">
              <p:embed/>
            </p:oleObj>
          </a:graphicData>
        </a:graphic>
      </p:graphicFrame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6582804"/>
              </p:ext>
            </p:extLst>
          </p:nvPr>
        </p:nvGraphicFramePr>
        <p:xfrm>
          <a:off x="404018" y="2897701"/>
          <a:ext cx="8128000" cy="1165225"/>
        </p:xfrm>
        <a:graphic>
          <a:graphicData uri="http://schemas.openxmlformats.org/presentationml/2006/ole">
            <p:oleObj spid="_x0000_s78932" name="Уравнение" r:id="rId7" imgW="3504960" imgH="507960" progId="">
              <p:embed/>
            </p:oleObj>
          </a:graphicData>
        </a:graphic>
      </p:graphicFrame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5651500"/>
              </p:ext>
            </p:extLst>
          </p:nvPr>
        </p:nvGraphicFramePr>
        <p:xfrm>
          <a:off x="404018" y="4482033"/>
          <a:ext cx="6891337" cy="641350"/>
        </p:xfrm>
        <a:graphic>
          <a:graphicData uri="http://schemas.openxmlformats.org/presentationml/2006/ole">
            <p:oleObj spid="_x0000_s78933" name="Уравнение" r:id="rId8" imgW="2971800" imgH="279360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929467" y="3730078"/>
            <a:ext cx="3283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1905002" y="3847212"/>
            <a:ext cx="1026164" cy="144476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890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29696" y="448935"/>
            <a:ext cx="8084608" cy="1080983"/>
            <a:chOff x="716595" y="391880"/>
            <a:chExt cx="8084608" cy="1080983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716595" y="457200"/>
              <a:ext cx="781780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7.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dirty="0"/>
                <a:t> </a:t>
              </a:r>
              <a:r>
                <a:rPr lang="ru-RU" sz="2400" i="1" dirty="0">
                  <a:latin typeface="+mj-lt"/>
                </a:rPr>
                <a:t>Какое из </a:t>
              </a:r>
              <a:r>
                <a:rPr lang="ru-RU" sz="2400" i="1" dirty="0" smtClean="0">
                  <a:latin typeface="+mj-lt"/>
                </a:rPr>
                <a:t>чисел</a:t>
              </a:r>
            </a:p>
            <a:p>
              <a:pPr algn="ctr">
                <a:lnSpc>
                  <a:spcPct val="150000"/>
                </a:lnSpc>
              </a:pPr>
              <a:r>
                <a:rPr lang="ru-RU" sz="2400" i="1" dirty="0" smtClean="0"/>
                <a:t>является рациональным?</a:t>
              </a:r>
              <a:r>
                <a:rPr lang="ru-RU" sz="2400" i="1" dirty="0" smtClean="0">
                  <a:latin typeface="+mj-lt"/>
                </a:rPr>
                <a:t>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538542251"/>
                </p:ext>
              </p:extLst>
            </p:nvPr>
          </p:nvGraphicFramePr>
          <p:xfrm>
            <a:off x="5026128" y="391880"/>
            <a:ext cx="3775075" cy="581025"/>
          </p:xfrm>
          <a:graphic>
            <a:graphicData uri="http://schemas.openxmlformats.org/presentationml/2006/ole">
              <p:oleObj spid="_x0000_s79944" name="Уравнение" r:id="rId4" imgW="1625400" imgH="253800" progId="">
                <p:embed/>
              </p:oleObj>
            </a:graphicData>
          </a:graphic>
        </p:graphicFrame>
      </p:grpSp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83936978"/>
              </p:ext>
            </p:extLst>
          </p:nvPr>
        </p:nvGraphicFramePr>
        <p:xfrm>
          <a:off x="404018" y="1770575"/>
          <a:ext cx="7392988" cy="554038"/>
        </p:xfrm>
        <a:graphic>
          <a:graphicData uri="http://schemas.openxmlformats.org/presentationml/2006/ole">
            <p:oleObj spid="_x0000_s79945" name="Уравнение" r:id="rId5" imgW="3187440" imgH="241200" progId="">
              <p:embed/>
            </p:oleObj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65798647"/>
              </p:ext>
            </p:extLst>
          </p:nvPr>
        </p:nvGraphicFramePr>
        <p:xfrm>
          <a:off x="3140075" y="5875338"/>
          <a:ext cx="2862263" cy="584200"/>
        </p:xfrm>
        <a:graphic>
          <a:graphicData uri="http://schemas.openxmlformats.org/presentationml/2006/ole">
            <p:oleObj spid="_x0000_s79946" name="Уравнение" r:id="rId6" imgW="1231560" imgH="253800" progId="">
              <p:embed/>
            </p:oleObj>
          </a:graphicData>
        </a:graphic>
      </p:graphicFrame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27595395"/>
              </p:ext>
            </p:extLst>
          </p:nvPr>
        </p:nvGraphicFramePr>
        <p:xfrm>
          <a:off x="404018" y="2867826"/>
          <a:ext cx="8274050" cy="639763"/>
        </p:xfrm>
        <a:graphic>
          <a:graphicData uri="http://schemas.openxmlformats.org/presentationml/2006/ole">
            <p:oleObj spid="_x0000_s79947" name="Уравнение" r:id="rId7" imgW="3568680" imgH="279360" progId="">
              <p:embed/>
            </p:oleObj>
          </a:graphicData>
        </a:graphic>
      </p:graphicFrame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35101681"/>
              </p:ext>
            </p:extLst>
          </p:nvPr>
        </p:nvGraphicFramePr>
        <p:xfrm>
          <a:off x="404018" y="4553069"/>
          <a:ext cx="7392988" cy="584200"/>
        </p:xfrm>
        <a:graphic>
          <a:graphicData uri="http://schemas.openxmlformats.org/presentationml/2006/ole">
            <p:oleObj spid="_x0000_s79948" name="Уравнение" r:id="rId8" imgW="3187440" imgH="253800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203676" y="3789192"/>
            <a:ext cx="2736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stCxn id="9" idx="3"/>
          </p:cNvCxnSpPr>
          <p:nvPr/>
        </p:nvCxnSpPr>
        <p:spPr>
          <a:xfrm flipV="1">
            <a:off x="5940323" y="3429000"/>
            <a:ext cx="2246944" cy="621802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92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">
      <a:majorFont>
        <a:latin typeface="Bookman Old Style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243</Words>
  <Application>Microsoft Office PowerPoint</Application>
  <PresentationFormat>Экран (4:3)</PresentationFormat>
  <Paragraphs>77</Paragraphs>
  <Slides>20</Slides>
  <Notes>17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Тема Office</vt:lpstr>
      <vt:lpstr>Уравнение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Анна</cp:lastModifiedBy>
  <cp:revision>151</cp:revision>
  <dcterms:created xsi:type="dcterms:W3CDTF">2014-11-21T11:00:06Z</dcterms:created>
  <dcterms:modified xsi:type="dcterms:W3CDTF">2018-12-01T20:02:45Z</dcterms:modified>
</cp:coreProperties>
</file>