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297" r:id="rId2"/>
    <p:sldId id="300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02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521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66"/>
    <a:srgbClr val="009900"/>
    <a:srgbClr val="FFC000"/>
    <a:srgbClr val="F07F09"/>
    <a:srgbClr val="725828"/>
    <a:srgbClr val="008000"/>
    <a:srgbClr val="666633"/>
    <a:srgbClr val="FF6600"/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0" autoAdjust="0"/>
    <p:restoredTop sz="94050" autoAdjust="0"/>
  </p:normalViewPr>
  <p:slideViewPr>
    <p:cSldViewPr snapToGrid="0" showGuides="1">
      <p:cViewPr varScale="1">
        <p:scale>
          <a:sx n="76" d="100"/>
          <a:sy n="76" d="100"/>
        </p:scale>
        <p:origin x="-1350" y="-90"/>
      </p:cViewPr>
      <p:guideLst>
        <p:guide orient="horz" pos="352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"/>
    </p:cViewPr>
  </p:sorterViewPr>
  <p:notesViewPr>
    <p:cSldViewPr snapToGrid="0" showGuides="1">
      <p:cViewPr varScale="1">
        <p:scale>
          <a:sx n="54" d="100"/>
          <a:sy n="54" d="100"/>
        </p:scale>
        <p:origin x="-1236" y="-102"/>
      </p:cViewPr>
      <p:guideLst>
        <p:guide orient="horz" pos="2880"/>
        <p:guide pos="2160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fld id="{43222F6C-CC15-4A22-BC1F-75B789650B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3629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Ctr="1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768B38-0E22-434C-8E66-112693CB82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78964-B85A-4840-B1EA-EC382882F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8900" y="381000"/>
            <a:ext cx="20193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9055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EA080-76AE-4CC8-9B14-B5E194B9DB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6A0A6-AB0D-4729-8615-5746BA89F8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3810000" cy="2247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95700"/>
            <a:ext cx="3810000" cy="2247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2E3CA-9BE6-4B2F-9CFA-642FC465DA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381000" y="381000"/>
            <a:ext cx="8077200" cy="556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00695-17A8-4B0B-84ED-BE77B3A888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86B73-ED31-4A39-BFD5-48D4A8B71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341C0-695D-4AC0-9461-D2659C5E73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D9838-5EAC-4DBB-AF12-55977F9775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8EDC6-9B9B-4BF5-BA67-32CEABFD5D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9F63E-A4BD-4DDF-A404-4BE943235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A2CAA-987C-4824-89DF-34D6FD0E2E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77253-23FA-453C-9298-0DB6270F9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DB329-0B88-4074-A315-D65434F992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F9AAEEFE-F65B-4A73-8425-5250E2D34A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</p:grpSp>
      <p:grpSp>
        <p:nvGrpSpPr>
          <p:cNvPr id="1032" name="Group 10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4110" name="Rectangle 14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4" name="Group 16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8" y="111"/>
            <a:chExt cx="5509" cy="102"/>
          </a:xfrm>
        </p:grpSpPr>
        <p:sp>
          <p:nvSpPr>
            <p:cNvPr id="4116" name="Rectangle 20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7" name="Rectangle 21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athege.ru/or/ege/Main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mathege.ru/or/ege/Main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3"/>
          <p:cNvSpPr>
            <a:spLocks noGrp="1"/>
          </p:cNvSpPr>
          <p:nvPr>
            <p:ph type="title"/>
          </p:nvPr>
        </p:nvSpPr>
        <p:spPr>
          <a:xfrm>
            <a:off x="685800" y="1321858"/>
            <a:ext cx="7772400" cy="3538538"/>
          </a:xfrm>
        </p:spPr>
        <p:txBody>
          <a:bodyPr/>
          <a:lstStyle/>
          <a:p>
            <a:pPr algn="ctr">
              <a:defRPr/>
            </a:pPr>
            <a:r>
              <a:rPr lang="ru-RU" sz="44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Решение заданий №9 </a:t>
            </a:r>
            <a:br>
              <a:rPr lang="ru-RU" sz="44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44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формулы сокращенного умножения</a:t>
            </a:r>
            <a:br>
              <a:rPr lang="ru-RU" sz="44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 материалам открытого банка </a:t>
            </a:r>
            <a:br>
              <a:rPr lang="ru-RU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задач ЕГЭ по математике 2016 года</a:t>
            </a:r>
            <a:r>
              <a:rPr lang="en-US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US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2800" cap="none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3"/>
              </a:rPr>
              <a:t>http://mathege.ru/or/ege/Main.html</a:t>
            </a:r>
            <a:endParaRPr lang="ru-RU" sz="2800" cap="none" dirty="0" smtClean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2750" y="6418263"/>
            <a:ext cx="5011738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b="1" kern="0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учитель </a:t>
            </a:r>
            <a:r>
              <a:rPr lang="ru-RU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математики Е.Ю. Семёнова</a:t>
            </a:r>
            <a:endParaRPr lang="ru-RU" b="1" dirty="0">
              <a:solidFill>
                <a:srgbClr val="00808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2055060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364227" y="1142210"/>
            <a:ext cx="8131815" cy="888203"/>
            <a:chOff x="491227" y="1294642"/>
            <a:chExt cx="7594440" cy="888203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7.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: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729862466"/>
                </p:ext>
              </p:extLst>
            </p:nvPr>
          </p:nvGraphicFramePr>
          <p:xfrm>
            <a:off x="3021370" y="1779620"/>
            <a:ext cx="2796171" cy="403225"/>
          </p:xfrm>
          <a:graphic>
            <a:graphicData uri="http://schemas.openxmlformats.org/presentationml/2006/ole">
              <p:oleObj spid="_x0000_s78864" name="Уравнение" r:id="rId3" imgW="1676160" imgH="241200" progId="">
                <p:embed/>
              </p:oleObj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53748194"/>
              </p:ext>
            </p:extLst>
          </p:nvPr>
        </p:nvGraphicFramePr>
        <p:xfrm>
          <a:off x="506092" y="2545825"/>
          <a:ext cx="4625975" cy="1947862"/>
        </p:xfrm>
        <a:graphic>
          <a:graphicData uri="http://schemas.openxmlformats.org/presentationml/2006/ole">
            <p:oleObj spid="_x0000_s78865" name="Уравнение" r:id="rId4" imgW="2768400" imgH="1168200" progId="">
              <p:embed/>
            </p:oleObj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 bwMode="auto">
          <a:xfrm>
            <a:off x="711200" y="4522788"/>
            <a:ext cx="51662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Прямая соединительная линия 22"/>
          <p:cNvCxnSpPr/>
          <p:nvPr/>
        </p:nvCxnSpPr>
        <p:spPr bwMode="auto">
          <a:xfrm>
            <a:off x="2898246" y="4522788"/>
            <a:ext cx="6178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Прямая соединительная линия 24"/>
          <p:cNvCxnSpPr/>
          <p:nvPr/>
        </p:nvCxnSpPr>
        <p:spPr bwMode="auto">
          <a:xfrm>
            <a:off x="1592128" y="4563542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Прямая соединительная линия 25"/>
          <p:cNvCxnSpPr/>
          <p:nvPr/>
        </p:nvCxnSpPr>
        <p:spPr bwMode="auto">
          <a:xfrm>
            <a:off x="3812302" y="4562491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Прямоугольник 26"/>
          <p:cNvSpPr/>
          <p:nvPr/>
        </p:nvSpPr>
        <p:spPr>
          <a:xfrm>
            <a:off x="506092" y="5097806"/>
            <a:ext cx="8131815" cy="1139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150000"/>
              </a:lnSpc>
            </a:pPr>
            <a:r>
              <a:rPr lang="ru-RU" sz="2400" i="1" dirty="0" smtClean="0">
                <a:solidFill>
                  <a:srgbClr val="0070C0"/>
                </a:solidFill>
                <a:latin typeface="Bookman Old Style" pitchFamily="18" charset="0"/>
              </a:rPr>
              <a:t>Использована </a:t>
            </a: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формула квадрата разности</a:t>
            </a:r>
            <a:r>
              <a:rPr lang="en-US" sz="2400" i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ru-RU" sz="2400" i="1" dirty="0" smtClean="0">
              <a:solidFill>
                <a:srgbClr val="0070C0"/>
              </a:solidFill>
              <a:latin typeface="+mn-lt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(a – b)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= a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– 2ab 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b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endParaRPr lang="en-US" altLang="ru-RU" sz="2400" i="1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894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2055060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364227" y="1142210"/>
            <a:ext cx="8131815" cy="888203"/>
            <a:chOff x="491227" y="1294642"/>
            <a:chExt cx="7594440" cy="888203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8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: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736706233"/>
                </p:ext>
              </p:extLst>
            </p:nvPr>
          </p:nvGraphicFramePr>
          <p:xfrm>
            <a:off x="2873110" y="1779620"/>
            <a:ext cx="3092689" cy="403225"/>
          </p:xfrm>
          <a:graphic>
            <a:graphicData uri="http://schemas.openxmlformats.org/presentationml/2006/ole">
              <p:oleObj spid="_x0000_s79886" name="Уравнение" r:id="rId3" imgW="1854000" imgH="241200" progId="">
                <p:embed/>
              </p:oleObj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39915962"/>
              </p:ext>
            </p:extLst>
          </p:nvPr>
        </p:nvGraphicFramePr>
        <p:xfrm>
          <a:off x="570073" y="2660820"/>
          <a:ext cx="6686551" cy="1206500"/>
        </p:xfrm>
        <a:graphic>
          <a:graphicData uri="http://schemas.openxmlformats.org/presentationml/2006/ole">
            <p:oleObj spid="_x0000_s79887" name="Уравнение" r:id="rId4" imgW="4000320" imgH="723600" progId="">
              <p:embed/>
            </p:oleObj>
          </a:graphicData>
        </a:graphic>
      </p:graphicFrame>
      <p:cxnSp>
        <p:nvCxnSpPr>
          <p:cNvPr id="25" name="Прямая соединительная линия 24"/>
          <p:cNvCxnSpPr/>
          <p:nvPr/>
        </p:nvCxnSpPr>
        <p:spPr bwMode="auto">
          <a:xfrm>
            <a:off x="1228060" y="3867320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Прямая соединительная линия 25"/>
          <p:cNvCxnSpPr/>
          <p:nvPr/>
        </p:nvCxnSpPr>
        <p:spPr bwMode="auto">
          <a:xfrm>
            <a:off x="3211167" y="3867320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Прямоугольник 26"/>
          <p:cNvSpPr/>
          <p:nvPr/>
        </p:nvSpPr>
        <p:spPr>
          <a:xfrm>
            <a:off x="504504" y="4623673"/>
            <a:ext cx="81318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150000"/>
              </a:lnSpc>
            </a:pPr>
            <a:r>
              <a:rPr lang="ru-RU" sz="2400" i="1" dirty="0" smtClean="0">
                <a:solidFill>
                  <a:srgbClr val="0070C0"/>
                </a:solidFill>
                <a:latin typeface="Bookman Old Style" pitchFamily="18" charset="0"/>
              </a:rPr>
              <a:t>Использована </a:t>
            </a: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формула квадрата суммы</a:t>
            </a:r>
            <a:r>
              <a:rPr lang="en-US" sz="2400" i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ru-RU" sz="2400" i="1" dirty="0" smtClean="0">
              <a:solidFill>
                <a:srgbClr val="0070C0"/>
              </a:solidFill>
              <a:latin typeface="+mn-lt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(a 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b)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= a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 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2ab 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b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endParaRPr lang="en-US" altLang="ru-RU" sz="2400" i="1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 bwMode="auto">
          <a:xfrm flipV="1">
            <a:off x="719665" y="3829822"/>
            <a:ext cx="381000" cy="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Прямая соединительная линия 21"/>
          <p:cNvCxnSpPr/>
          <p:nvPr/>
        </p:nvCxnSpPr>
        <p:spPr bwMode="auto">
          <a:xfrm flipV="1">
            <a:off x="2616278" y="3829821"/>
            <a:ext cx="389307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xmlns="" val="368226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2055060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364227" y="1142210"/>
            <a:ext cx="8131815" cy="888203"/>
            <a:chOff x="491227" y="1294642"/>
            <a:chExt cx="7594440" cy="888203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9.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: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656673255"/>
                </p:ext>
              </p:extLst>
            </p:nvPr>
          </p:nvGraphicFramePr>
          <p:xfrm>
            <a:off x="3307511" y="1779620"/>
            <a:ext cx="2223890" cy="403225"/>
          </p:xfrm>
          <a:graphic>
            <a:graphicData uri="http://schemas.openxmlformats.org/presentationml/2006/ole">
              <p:oleObj spid="_x0000_s80908" name="Уравнение" r:id="rId3" imgW="1333440" imgH="241200" progId="">
                <p:embed/>
              </p:oleObj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66733968"/>
              </p:ext>
            </p:extLst>
          </p:nvPr>
        </p:nvGraphicFramePr>
        <p:xfrm>
          <a:off x="569913" y="2757725"/>
          <a:ext cx="5688013" cy="1144587"/>
        </p:xfrm>
        <a:graphic>
          <a:graphicData uri="http://schemas.openxmlformats.org/presentationml/2006/ole">
            <p:oleObj spid="_x0000_s80909" name="Уравнение" r:id="rId4" imgW="3403440" imgH="685800" progId="">
              <p:embed/>
            </p:oleObj>
          </a:graphicData>
        </a:graphic>
      </p:graphicFrame>
      <p:cxnSp>
        <p:nvCxnSpPr>
          <p:cNvPr id="25" name="Прямая соединительная линия 24"/>
          <p:cNvCxnSpPr/>
          <p:nvPr/>
        </p:nvCxnSpPr>
        <p:spPr bwMode="auto">
          <a:xfrm>
            <a:off x="1270158" y="3918412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Прямая соединительная линия 25"/>
          <p:cNvCxnSpPr/>
          <p:nvPr/>
        </p:nvCxnSpPr>
        <p:spPr bwMode="auto">
          <a:xfrm>
            <a:off x="2480733" y="3918421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Прямоугольник 26"/>
          <p:cNvSpPr/>
          <p:nvPr/>
        </p:nvSpPr>
        <p:spPr>
          <a:xfrm>
            <a:off x="506092" y="4629624"/>
            <a:ext cx="8131815" cy="1139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150000"/>
              </a:lnSpc>
            </a:pPr>
            <a:r>
              <a:rPr lang="ru-RU" sz="2400" i="1" dirty="0" smtClean="0">
                <a:solidFill>
                  <a:srgbClr val="0070C0"/>
                </a:solidFill>
                <a:latin typeface="Bookman Old Style" pitchFamily="18" charset="0"/>
              </a:rPr>
              <a:t>Использована </a:t>
            </a: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формула квадрата разности</a:t>
            </a:r>
            <a:r>
              <a:rPr lang="en-US" sz="2400" i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ru-RU" sz="2400" i="1" dirty="0" smtClean="0">
              <a:solidFill>
                <a:srgbClr val="0070C0"/>
              </a:solidFill>
              <a:latin typeface="+mn-lt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(a – b)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= a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– 2ab 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b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endParaRPr lang="en-US" altLang="ru-RU" sz="2400" i="1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 bwMode="auto">
          <a:xfrm flipV="1">
            <a:off x="779328" y="3902302"/>
            <a:ext cx="381000" cy="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Прямая соединительная линия 21"/>
          <p:cNvCxnSpPr/>
          <p:nvPr/>
        </p:nvCxnSpPr>
        <p:spPr bwMode="auto">
          <a:xfrm flipV="1">
            <a:off x="1930639" y="3909937"/>
            <a:ext cx="389307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xmlns="" val="234847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2055060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364227" y="1142210"/>
            <a:ext cx="8131815" cy="915360"/>
            <a:chOff x="491227" y="1294642"/>
            <a:chExt cx="7594440" cy="915360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10.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: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298054383"/>
                </p:ext>
              </p:extLst>
            </p:nvPr>
          </p:nvGraphicFramePr>
          <p:xfrm>
            <a:off x="3071857" y="1747312"/>
            <a:ext cx="2698161" cy="462690"/>
          </p:xfrm>
          <a:graphic>
            <a:graphicData uri="http://schemas.openxmlformats.org/presentationml/2006/ole">
              <p:oleObj spid="_x0000_s81928" name="Уравнение" r:id="rId3" imgW="1409400" imgH="241200" progId="">
                <p:embed/>
              </p:oleObj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58682662"/>
              </p:ext>
            </p:extLst>
          </p:nvPr>
        </p:nvGraphicFramePr>
        <p:xfrm>
          <a:off x="620466" y="2626435"/>
          <a:ext cx="6417066" cy="1293283"/>
        </p:xfrm>
        <a:graphic>
          <a:graphicData uri="http://schemas.openxmlformats.org/presentationml/2006/ole">
            <p:oleObj spid="_x0000_s81929" name="Уравнение" r:id="rId4" imgW="3581280" imgH="723600" progId="">
              <p:embed/>
            </p:oleObj>
          </a:graphicData>
        </a:graphic>
      </p:graphicFrame>
      <p:cxnSp>
        <p:nvCxnSpPr>
          <p:cNvPr id="25" name="Прямая соединительная линия 24"/>
          <p:cNvCxnSpPr/>
          <p:nvPr/>
        </p:nvCxnSpPr>
        <p:spPr bwMode="auto">
          <a:xfrm>
            <a:off x="1304026" y="3909305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Прямая соединительная линия 25"/>
          <p:cNvCxnSpPr/>
          <p:nvPr/>
        </p:nvCxnSpPr>
        <p:spPr bwMode="auto">
          <a:xfrm>
            <a:off x="2649985" y="3909305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Прямоугольник 26"/>
          <p:cNvSpPr/>
          <p:nvPr/>
        </p:nvSpPr>
        <p:spPr>
          <a:xfrm>
            <a:off x="504504" y="4623673"/>
            <a:ext cx="81318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150000"/>
              </a:lnSpc>
            </a:pPr>
            <a:r>
              <a:rPr lang="ru-RU" sz="2400" i="1" dirty="0" smtClean="0">
                <a:solidFill>
                  <a:srgbClr val="0070C0"/>
                </a:solidFill>
                <a:latin typeface="Bookman Old Style" pitchFamily="18" charset="0"/>
              </a:rPr>
              <a:t>Использована </a:t>
            </a: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формула квадрата суммы</a:t>
            </a:r>
            <a:r>
              <a:rPr lang="en-US" sz="2400" i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ru-RU" sz="2400" i="1" dirty="0" smtClean="0">
              <a:solidFill>
                <a:srgbClr val="0070C0"/>
              </a:solidFill>
              <a:latin typeface="+mn-lt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(a 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b)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= a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 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2ab 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b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endParaRPr lang="en-US" altLang="ru-RU" sz="2400" i="1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 bwMode="auto">
          <a:xfrm flipV="1">
            <a:off x="733763" y="3867320"/>
            <a:ext cx="381000" cy="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Прямая соединительная линия 21"/>
          <p:cNvCxnSpPr/>
          <p:nvPr/>
        </p:nvCxnSpPr>
        <p:spPr bwMode="auto">
          <a:xfrm flipV="1">
            <a:off x="3490070" y="3873840"/>
            <a:ext cx="514664" cy="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xmlns="" val="278392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2055060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364227" y="1142210"/>
            <a:ext cx="8131815" cy="888203"/>
            <a:chOff x="491227" y="1294642"/>
            <a:chExt cx="7594440" cy="888203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11.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: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389057349"/>
                </p:ext>
              </p:extLst>
            </p:nvPr>
          </p:nvGraphicFramePr>
          <p:xfrm>
            <a:off x="3381640" y="1779620"/>
            <a:ext cx="2075630" cy="403225"/>
          </p:xfrm>
          <a:graphic>
            <a:graphicData uri="http://schemas.openxmlformats.org/presentationml/2006/ole">
              <p:oleObj spid="_x0000_s82952" name="Уравнение" r:id="rId3" imgW="1244520" imgH="241200" progId="">
                <p:embed/>
              </p:oleObj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93059824"/>
              </p:ext>
            </p:extLst>
          </p:nvPr>
        </p:nvGraphicFramePr>
        <p:xfrm>
          <a:off x="589177" y="2599212"/>
          <a:ext cx="7681913" cy="1144587"/>
        </p:xfrm>
        <a:graphic>
          <a:graphicData uri="http://schemas.openxmlformats.org/presentationml/2006/ole">
            <p:oleObj spid="_x0000_s82953" name="Уравнение" r:id="rId4" imgW="4597200" imgH="685800" progId="">
              <p:embed/>
            </p:oleObj>
          </a:graphicData>
        </a:graphic>
      </p:graphicFrame>
      <p:cxnSp>
        <p:nvCxnSpPr>
          <p:cNvPr id="25" name="Прямая соединительная линия 24"/>
          <p:cNvCxnSpPr/>
          <p:nvPr/>
        </p:nvCxnSpPr>
        <p:spPr bwMode="auto">
          <a:xfrm>
            <a:off x="800652" y="3806702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Прямая соединительная линия 25"/>
          <p:cNvCxnSpPr/>
          <p:nvPr/>
        </p:nvCxnSpPr>
        <p:spPr bwMode="auto">
          <a:xfrm>
            <a:off x="2214150" y="3827158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Прямоугольник 26"/>
          <p:cNvSpPr/>
          <p:nvPr/>
        </p:nvSpPr>
        <p:spPr>
          <a:xfrm>
            <a:off x="504505" y="4450365"/>
            <a:ext cx="8131815" cy="1139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150000"/>
              </a:lnSpc>
            </a:pPr>
            <a:r>
              <a:rPr lang="ru-RU" sz="2400" i="1" dirty="0" smtClean="0">
                <a:solidFill>
                  <a:srgbClr val="0070C0"/>
                </a:solidFill>
                <a:latin typeface="Bookman Old Style" pitchFamily="18" charset="0"/>
              </a:rPr>
              <a:t>Использована </a:t>
            </a: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формула квадрата разности</a:t>
            </a:r>
            <a:r>
              <a:rPr lang="en-US" sz="2400" i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ru-RU" sz="2400" i="1" dirty="0" smtClean="0">
              <a:solidFill>
                <a:srgbClr val="0070C0"/>
              </a:solidFill>
              <a:latin typeface="+mn-lt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(a – b)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= a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– 2ab 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b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endParaRPr lang="en-US" altLang="ru-RU" sz="2400" i="1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182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573088" y="455627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200" i="1" dirty="0" smtClean="0">
                <a:solidFill>
                  <a:srgbClr val="C00000"/>
                </a:solidFill>
                <a:latin typeface="Bookman Old Style" pitchFamily="18" charset="0"/>
              </a:rPr>
              <a:t>Использованы материалы:</a:t>
            </a:r>
            <a:endParaRPr lang="en-US" sz="32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5654" y="1113433"/>
            <a:ext cx="84158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>
              <a:buFont typeface="Arial" pitchFamily="34" charset="0"/>
              <a:buChar char="•"/>
            </a:pP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  <a:hlinkClick r:id="rId2"/>
              </a:rPr>
              <a:t>http://mathege.ru/or/ege/Main.html</a:t>
            </a:r>
            <a:endParaRPr lang="ru-RU" sz="2000" i="1" dirty="0" smtClean="0">
              <a:solidFill>
                <a:prstClr val="black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781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37821" y="325438"/>
            <a:ext cx="8668358" cy="826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200" i="1" dirty="0" smtClean="0">
                <a:solidFill>
                  <a:srgbClr val="C00000"/>
                </a:solidFill>
                <a:latin typeface="Bookman Old Style" pitchFamily="18" charset="0"/>
              </a:rPr>
              <a:t>Формулы </a:t>
            </a:r>
            <a:r>
              <a:rPr lang="ru-RU" sz="3200" i="1" dirty="0">
                <a:solidFill>
                  <a:srgbClr val="C00000"/>
                </a:solidFill>
                <a:latin typeface="Bookman Old Style" pitchFamily="18" charset="0"/>
              </a:rPr>
              <a:t>сокращенного умножения</a:t>
            </a:r>
            <a:endParaRPr lang="en-US" sz="3200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11388" y="1476904"/>
            <a:ext cx="8321224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7063" indent="-627063">
              <a:lnSpc>
                <a:spcPct val="150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(a </a:t>
            </a:r>
            <a:r>
              <a:rPr lang="ru-RU" altLang="ru-RU" sz="2600" i="1" dirty="0">
                <a:solidFill>
                  <a:srgbClr val="C00000"/>
                </a:solidFill>
                <a:latin typeface="+mn-lt"/>
              </a:rPr>
              <a:t>+</a:t>
            </a: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 b)</a:t>
            </a:r>
            <a:r>
              <a:rPr lang="en-US" altLang="ru-RU" sz="2600" i="1" baseline="30000" dirty="0">
                <a:solidFill>
                  <a:srgbClr val="C00000"/>
                </a:solidFill>
                <a:latin typeface="+mn-lt"/>
              </a:rPr>
              <a:t>2</a:t>
            </a: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=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+ 2ab +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b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altLang="ru-RU" sz="2600" i="1" dirty="0" smtClean="0">
                <a:solidFill>
                  <a:srgbClr val="000066"/>
                </a:solidFill>
                <a:latin typeface="+mn-lt"/>
              </a:rPr>
              <a:t>– квадрат суммы</a:t>
            </a:r>
            <a:endParaRPr lang="en-US" altLang="ru-RU" sz="2600" i="1" dirty="0" smtClean="0">
              <a:solidFill>
                <a:srgbClr val="000066"/>
              </a:solidFill>
              <a:latin typeface="+mn-lt"/>
            </a:endParaRPr>
          </a:p>
          <a:p>
            <a:pPr marL="627063" indent="-627063">
              <a:lnSpc>
                <a:spcPct val="150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(a 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–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 b)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=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– 2ab +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b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altLang="ru-RU" sz="2600" i="1" dirty="0" smtClean="0">
                <a:solidFill>
                  <a:srgbClr val="000066"/>
                </a:solidFill>
                <a:latin typeface="+mn-lt"/>
              </a:rPr>
              <a:t>– квадрат разности</a:t>
            </a:r>
            <a:endParaRPr lang="en-US" altLang="ru-RU" sz="2600" i="1" dirty="0" smtClean="0">
              <a:solidFill>
                <a:srgbClr val="000066"/>
              </a:solidFill>
              <a:latin typeface="+mn-lt"/>
            </a:endParaRPr>
          </a:p>
          <a:p>
            <a:pPr marL="627063" indent="-627063">
              <a:lnSpc>
                <a:spcPct val="150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 – b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 = (a – b)(a + b)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altLang="ru-RU" sz="2600" i="1" dirty="0" smtClean="0">
                <a:solidFill>
                  <a:srgbClr val="000066"/>
                </a:solidFill>
                <a:latin typeface="+mn-lt"/>
              </a:rPr>
              <a:t>– разность квадратов</a:t>
            </a:r>
            <a:endParaRPr lang="en-US" altLang="ru-RU" sz="2600" i="1" dirty="0" smtClean="0">
              <a:solidFill>
                <a:srgbClr val="000066"/>
              </a:solidFill>
              <a:latin typeface="+mn-lt"/>
            </a:endParaRPr>
          </a:p>
          <a:p>
            <a:pPr marL="627063" indent="-627063">
              <a:lnSpc>
                <a:spcPct val="150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3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 – b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3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 = (a – b)(a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 </a:t>
            </a: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+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ab +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b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)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altLang="ru-RU" sz="2600" i="1" dirty="0" smtClean="0">
                <a:solidFill>
                  <a:srgbClr val="000066"/>
                </a:solidFill>
                <a:latin typeface="+mn-lt"/>
              </a:rPr>
              <a:t>– разность кубов</a:t>
            </a:r>
            <a:endParaRPr lang="en-US" altLang="ru-RU" sz="2600" i="1" dirty="0">
              <a:solidFill>
                <a:srgbClr val="000066"/>
              </a:solidFill>
              <a:latin typeface="+mn-lt"/>
            </a:endParaRPr>
          </a:p>
          <a:p>
            <a:pPr marL="627063" indent="-627063">
              <a:lnSpc>
                <a:spcPct val="150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ru-RU" sz="2600" i="1" baseline="30000" dirty="0">
                <a:solidFill>
                  <a:srgbClr val="C00000"/>
                </a:solidFill>
                <a:latin typeface="+mn-lt"/>
              </a:rPr>
              <a:t>3</a:t>
            </a: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+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b</a:t>
            </a:r>
            <a:r>
              <a:rPr lang="en-US" altLang="ru-RU" sz="2600" i="1" baseline="30000" dirty="0">
                <a:solidFill>
                  <a:srgbClr val="C00000"/>
                </a:solidFill>
                <a:latin typeface="+mn-lt"/>
              </a:rPr>
              <a:t>3</a:t>
            </a: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 = (a 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+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b)(a</a:t>
            </a:r>
            <a:r>
              <a:rPr lang="en-US" altLang="ru-RU" sz="2600" i="1" baseline="30000" dirty="0">
                <a:solidFill>
                  <a:srgbClr val="C00000"/>
                </a:solidFill>
                <a:latin typeface="+mn-lt"/>
              </a:rPr>
              <a:t>2 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–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 ab +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b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)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altLang="ru-RU" sz="2600" i="1" dirty="0" smtClean="0">
                <a:solidFill>
                  <a:srgbClr val="000066"/>
                </a:solidFill>
                <a:latin typeface="+mn-lt"/>
              </a:rPr>
              <a:t>– сумма кубов</a:t>
            </a:r>
            <a:endParaRPr lang="en-US" altLang="ru-RU" sz="2600" i="1" dirty="0">
              <a:solidFill>
                <a:srgbClr val="000066"/>
              </a:solidFill>
              <a:latin typeface="+mn-lt"/>
            </a:endParaRPr>
          </a:p>
          <a:p>
            <a:pPr marL="627063" indent="-627063">
              <a:lnSpc>
                <a:spcPct val="150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(a + b)</a:t>
            </a:r>
            <a:r>
              <a:rPr lang="en-US" altLang="ru-RU" sz="2600" i="1" baseline="30000" dirty="0">
                <a:solidFill>
                  <a:srgbClr val="C00000"/>
                </a:solidFill>
                <a:latin typeface="+mn-lt"/>
              </a:rPr>
              <a:t>3</a:t>
            </a: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=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3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+ 3a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b + 3ab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 + b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3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altLang="ru-RU" sz="2600" i="1" dirty="0" smtClean="0">
                <a:solidFill>
                  <a:srgbClr val="000066"/>
                </a:solidFill>
                <a:latin typeface="+mn-lt"/>
              </a:rPr>
              <a:t>– куб суммы</a:t>
            </a:r>
            <a:endParaRPr lang="en-US" altLang="ru-RU" sz="2600" i="1" dirty="0" smtClean="0">
              <a:solidFill>
                <a:srgbClr val="000066"/>
              </a:solidFill>
              <a:latin typeface="+mn-lt"/>
            </a:endParaRPr>
          </a:p>
          <a:p>
            <a:pPr marL="627063" indent="-627063">
              <a:lnSpc>
                <a:spcPct val="150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en-US" altLang="ru-RU" sz="2600" i="1" dirty="0">
                <a:solidFill>
                  <a:srgbClr val="C00000"/>
                </a:solidFill>
                <a:latin typeface="+mn-lt"/>
              </a:rPr>
              <a:t>(a – b)</a:t>
            </a:r>
            <a:r>
              <a:rPr lang="en-US" altLang="ru-RU" sz="2600" i="1" baseline="30000" dirty="0">
                <a:solidFill>
                  <a:srgbClr val="C00000"/>
                </a:solidFill>
                <a:latin typeface="+mn-lt"/>
              </a:rPr>
              <a:t>3</a:t>
            </a:r>
            <a:r>
              <a:rPr lang="ru-RU" altLang="ru-RU" sz="2600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=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3 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– 3a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b + 3ab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altLang="ru-RU" sz="2600" i="1" dirty="0" smtClean="0">
                <a:solidFill>
                  <a:srgbClr val="C00000"/>
                </a:solidFill>
                <a:latin typeface="+mn-lt"/>
              </a:rPr>
              <a:t> – b</a:t>
            </a:r>
            <a:r>
              <a:rPr lang="en-US" altLang="ru-RU" sz="2600" i="1" baseline="30000" dirty="0" smtClean="0">
                <a:solidFill>
                  <a:srgbClr val="C00000"/>
                </a:solidFill>
                <a:latin typeface="+mn-lt"/>
              </a:rPr>
              <a:t>3</a:t>
            </a:r>
            <a:r>
              <a:rPr lang="ru-RU" altLang="ru-RU" sz="2600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altLang="ru-RU" sz="2600" i="1" dirty="0" smtClean="0">
                <a:solidFill>
                  <a:srgbClr val="000066"/>
                </a:solidFill>
                <a:latin typeface="+mn-lt"/>
              </a:rPr>
              <a:t>– куб разности</a:t>
            </a:r>
            <a:endParaRPr lang="en-US" altLang="ru-RU" sz="2600" i="1" baseline="30000" dirty="0">
              <a:solidFill>
                <a:srgbClr val="000066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2055060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364227" y="1142210"/>
            <a:ext cx="8131815" cy="888870"/>
            <a:chOff x="491227" y="1294642"/>
            <a:chExt cx="7594440" cy="888870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: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079305810"/>
                </p:ext>
              </p:extLst>
            </p:nvPr>
          </p:nvGraphicFramePr>
          <p:xfrm>
            <a:off x="2396187" y="1780287"/>
            <a:ext cx="4046537" cy="403225"/>
          </p:xfrm>
          <a:graphic>
            <a:graphicData uri="http://schemas.openxmlformats.org/presentationml/2006/ole">
              <p:oleObj spid="_x0000_s70696" name="Уравнение" r:id="rId3" imgW="2425680" imgH="241200" progId="">
                <p:embed/>
              </p:oleObj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00025615"/>
              </p:ext>
            </p:extLst>
          </p:nvPr>
        </p:nvGraphicFramePr>
        <p:xfrm>
          <a:off x="569913" y="2575992"/>
          <a:ext cx="7999413" cy="2011362"/>
        </p:xfrm>
        <a:graphic>
          <a:graphicData uri="http://schemas.openxmlformats.org/presentationml/2006/ole">
            <p:oleObj spid="_x0000_s70697" name="Уравнение" r:id="rId4" imgW="4787640" imgH="1206360" progId="">
              <p:embed/>
            </p:oleObj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 bwMode="auto">
          <a:xfrm>
            <a:off x="855133" y="4522788"/>
            <a:ext cx="51662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Прямая соединительная линия 22"/>
          <p:cNvCxnSpPr/>
          <p:nvPr/>
        </p:nvCxnSpPr>
        <p:spPr bwMode="auto">
          <a:xfrm>
            <a:off x="2286000" y="4522788"/>
            <a:ext cx="6178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Прямая соединительная линия 24"/>
          <p:cNvCxnSpPr/>
          <p:nvPr/>
        </p:nvCxnSpPr>
        <p:spPr bwMode="auto">
          <a:xfrm>
            <a:off x="1507461" y="4587354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Прямая соединительная линия 25"/>
          <p:cNvCxnSpPr/>
          <p:nvPr/>
        </p:nvCxnSpPr>
        <p:spPr bwMode="auto">
          <a:xfrm>
            <a:off x="3951787" y="4587354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Прямоугольник 26"/>
          <p:cNvSpPr/>
          <p:nvPr/>
        </p:nvSpPr>
        <p:spPr>
          <a:xfrm>
            <a:off x="506092" y="5097806"/>
            <a:ext cx="8131815" cy="1139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150000"/>
              </a:lnSpc>
            </a:pPr>
            <a:r>
              <a:rPr lang="ru-RU" sz="2400" i="1" dirty="0" smtClean="0">
                <a:solidFill>
                  <a:srgbClr val="0070C0"/>
                </a:solidFill>
                <a:latin typeface="Bookman Old Style" pitchFamily="18" charset="0"/>
              </a:rPr>
              <a:t>Использована </a:t>
            </a: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формула квадрата разности</a:t>
            </a:r>
            <a:r>
              <a:rPr lang="en-US" sz="2400" i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ru-RU" sz="2400" i="1" dirty="0" smtClean="0">
              <a:solidFill>
                <a:srgbClr val="0070C0"/>
              </a:solidFill>
              <a:latin typeface="+mn-lt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(a – b)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= a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– 2ab 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b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endParaRPr lang="en-US" altLang="ru-RU" sz="2400" i="1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347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2055060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364227" y="1142210"/>
            <a:ext cx="8131815" cy="888203"/>
            <a:chOff x="491227" y="1294642"/>
            <a:chExt cx="7594440" cy="888203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2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: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376549290"/>
                </p:ext>
              </p:extLst>
            </p:nvPr>
          </p:nvGraphicFramePr>
          <p:xfrm>
            <a:off x="2723369" y="1779620"/>
            <a:ext cx="3390690" cy="403225"/>
          </p:xfrm>
          <a:graphic>
            <a:graphicData uri="http://schemas.openxmlformats.org/presentationml/2006/ole">
              <p:oleObj spid="_x0000_s72722" name="Уравнение" r:id="rId3" imgW="2031840" imgH="241200" progId="">
                <p:embed/>
              </p:oleObj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21528443"/>
              </p:ext>
            </p:extLst>
          </p:nvPr>
        </p:nvGraphicFramePr>
        <p:xfrm>
          <a:off x="569913" y="2647950"/>
          <a:ext cx="6515100" cy="1206500"/>
        </p:xfrm>
        <a:graphic>
          <a:graphicData uri="http://schemas.openxmlformats.org/presentationml/2006/ole">
            <p:oleObj spid="_x0000_s72723" name="Уравнение" r:id="rId4" imgW="3898800" imgH="723600" progId="">
              <p:embed/>
            </p:oleObj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 bwMode="auto">
          <a:xfrm>
            <a:off x="829733" y="3786188"/>
            <a:ext cx="32189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Прямая соединительная линия 12"/>
          <p:cNvCxnSpPr/>
          <p:nvPr/>
        </p:nvCxnSpPr>
        <p:spPr bwMode="auto">
          <a:xfrm>
            <a:off x="2754313" y="3796243"/>
            <a:ext cx="49099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Прямая соединительная линия 13"/>
          <p:cNvCxnSpPr/>
          <p:nvPr/>
        </p:nvCxnSpPr>
        <p:spPr bwMode="auto">
          <a:xfrm>
            <a:off x="2049328" y="3854450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Прямая соединительная линия 14"/>
          <p:cNvCxnSpPr/>
          <p:nvPr/>
        </p:nvCxnSpPr>
        <p:spPr bwMode="auto">
          <a:xfrm>
            <a:off x="3418387" y="3854450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Прямоугольник 19"/>
          <p:cNvSpPr/>
          <p:nvPr/>
        </p:nvSpPr>
        <p:spPr>
          <a:xfrm>
            <a:off x="506092" y="4471987"/>
            <a:ext cx="81318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150000"/>
              </a:lnSpc>
            </a:pPr>
            <a:r>
              <a:rPr lang="ru-RU" sz="2400" i="1" dirty="0" smtClean="0">
                <a:solidFill>
                  <a:srgbClr val="0070C0"/>
                </a:solidFill>
                <a:latin typeface="Bookman Old Style" pitchFamily="18" charset="0"/>
              </a:rPr>
              <a:t>Использована </a:t>
            </a: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формула квадрата суммы</a:t>
            </a:r>
            <a:r>
              <a:rPr lang="en-US" sz="2400" i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ru-RU" sz="2400" i="1" dirty="0" smtClean="0">
              <a:solidFill>
                <a:srgbClr val="0070C0"/>
              </a:solidFill>
              <a:latin typeface="+mn-lt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(a 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b)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= a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 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2ab 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b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endParaRPr lang="en-US" altLang="ru-RU" sz="2400" i="1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390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2055060"/>
            <a:ext cx="39707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 </a:t>
            </a:r>
            <a:r>
              <a:rPr lang="en-US" sz="2400" i="1" u="sng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1 </a:t>
            </a:r>
            <a:r>
              <a:rPr lang="ru-RU" sz="2400" i="1" u="sng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способ: </a:t>
            </a:r>
            <a:endParaRPr lang="en-US" sz="2400" i="1" u="sng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364227" y="1142210"/>
            <a:ext cx="8131815" cy="888203"/>
            <a:chOff x="491227" y="1294642"/>
            <a:chExt cx="7594440" cy="888203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3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: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445443876"/>
                </p:ext>
              </p:extLst>
            </p:nvPr>
          </p:nvGraphicFramePr>
          <p:xfrm>
            <a:off x="2680373" y="1779620"/>
            <a:ext cx="3476681" cy="403225"/>
          </p:xfrm>
          <a:graphic>
            <a:graphicData uri="http://schemas.openxmlformats.org/presentationml/2006/ole">
              <p:oleObj spid="_x0000_s73750" name="Уравнение" r:id="rId3" imgW="2082600" imgH="241200" progId="">
                <p:embed/>
              </p:oleObj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77314285"/>
              </p:ext>
            </p:extLst>
          </p:nvPr>
        </p:nvGraphicFramePr>
        <p:xfrm>
          <a:off x="558541" y="2627313"/>
          <a:ext cx="7937501" cy="2011362"/>
        </p:xfrm>
        <a:graphic>
          <a:graphicData uri="http://schemas.openxmlformats.org/presentationml/2006/ole">
            <p:oleObj spid="_x0000_s73751" name="Уравнение" r:id="rId4" imgW="4749480" imgH="1206360" progId="">
              <p:embed/>
            </p:oleObj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 bwMode="auto">
          <a:xfrm>
            <a:off x="855133" y="4605875"/>
            <a:ext cx="51662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Прямая соединительная линия 12"/>
          <p:cNvCxnSpPr/>
          <p:nvPr/>
        </p:nvCxnSpPr>
        <p:spPr bwMode="auto">
          <a:xfrm>
            <a:off x="2861734" y="4587354"/>
            <a:ext cx="6178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Прямая соединительная линия 13"/>
          <p:cNvCxnSpPr/>
          <p:nvPr/>
        </p:nvCxnSpPr>
        <p:spPr bwMode="auto">
          <a:xfrm>
            <a:off x="1583661" y="4637096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Прямая соединительная линия 14"/>
          <p:cNvCxnSpPr/>
          <p:nvPr/>
        </p:nvCxnSpPr>
        <p:spPr bwMode="auto">
          <a:xfrm>
            <a:off x="3604654" y="4637096"/>
            <a:ext cx="61783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Прямая соединительная линия 23"/>
          <p:cNvCxnSpPr/>
          <p:nvPr/>
        </p:nvCxnSpPr>
        <p:spPr bwMode="auto">
          <a:xfrm>
            <a:off x="4377304" y="4637096"/>
            <a:ext cx="389392" cy="0"/>
          </a:xfrm>
          <a:prstGeom prst="line">
            <a:avLst/>
          </a:prstGeom>
          <a:solidFill>
            <a:schemeClr val="accent1"/>
          </a:solidFill>
          <a:ln w="111125" cap="flat" cmpd="tri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Прямая соединительная линия 24"/>
          <p:cNvCxnSpPr/>
          <p:nvPr/>
        </p:nvCxnSpPr>
        <p:spPr bwMode="auto">
          <a:xfrm>
            <a:off x="2277572" y="4637096"/>
            <a:ext cx="389392" cy="0"/>
          </a:xfrm>
          <a:prstGeom prst="line">
            <a:avLst/>
          </a:prstGeom>
          <a:solidFill>
            <a:schemeClr val="accent1"/>
          </a:solidFill>
          <a:ln w="111125" cap="flat" cmpd="tri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Прямоугольник 25"/>
          <p:cNvSpPr/>
          <p:nvPr/>
        </p:nvSpPr>
        <p:spPr>
          <a:xfrm>
            <a:off x="506092" y="4877283"/>
            <a:ext cx="81318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/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Использованы формулы </a:t>
            </a:r>
          </a:p>
          <a:p>
            <a:pPr marL="514350" lvl="0" indent="-514350" algn="ctr">
              <a:lnSpc>
                <a:spcPct val="150000"/>
              </a:lnSpc>
            </a:pP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квадрата разности и квадрата суммы</a:t>
            </a:r>
            <a:r>
              <a:rPr lang="en-US" sz="2400" i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ru-RU" sz="2400" i="1" dirty="0" smtClean="0">
              <a:solidFill>
                <a:srgbClr val="0070C0"/>
              </a:solidFill>
              <a:latin typeface="+mn-lt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(a – b)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= a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– 2ab 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b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         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(a 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b)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= a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 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+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2ab +b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 </a:t>
            </a:r>
            <a:endParaRPr lang="en-US" altLang="ru-RU" sz="2400" i="1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199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2055060"/>
            <a:ext cx="39707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 </a:t>
            </a:r>
            <a:r>
              <a:rPr lang="ru-RU" sz="2400" i="1" u="sng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2</a:t>
            </a:r>
            <a:r>
              <a:rPr lang="en-US" sz="2400" i="1" u="sng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400" i="1" u="sng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способ: </a:t>
            </a:r>
            <a:endParaRPr lang="en-US" sz="2400" i="1" u="sng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364227" y="1142210"/>
            <a:ext cx="8131815" cy="888203"/>
            <a:chOff x="491227" y="1294642"/>
            <a:chExt cx="7594440" cy="888203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3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: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445443876"/>
                </p:ext>
              </p:extLst>
            </p:nvPr>
          </p:nvGraphicFramePr>
          <p:xfrm>
            <a:off x="2680373" y="1779620"/>
            <a:ext cx="3476681" cy="403225"/>
          </p:xfrm>
          <a:graphic>
            <a:graphicData uri="http://schemas.openxmlformats.org/presentationml/2006/ole">
              <p:oleObj spid="_x0000_s74772" name="Уравнение" r:id="rId3" imgW="2082600" imgH="241200" progId="">
                <p:embed/>
              </p:oleObj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65174485"/>
              </p:ext>
            </p:extLst>
          </p:nvPr>
        </p:nvGraphicFramePr>
        <p:xfrm>
          <a:off x="552450" y="2541588"/>
          <a:ext cx="5878513" cy="2689225"/>
        </p:xfrm>
        <a:graphic>
          <a:graphicData uri="http://schemas.openxmlformats.org/presentationml/2006/ole">
            <p:oleObj spid="_x0000_s74773" name="Уравнение" r:id="rId4" imgW="3517560" imgH="1612800" progId="">
              <p:embed/>
            </p:oleObj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 bwMode="auto">
          <a:xfrm flipV="1">
            <a:off x="838199" y="4412721"/>
            <a:ext cx="381000" cy="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Прямая соединительная линия 12"/>
          <p:cNvCxnSpPr/>
          <p:nvPr/>
        </p:nvCxnSpPr>
        <p:spPr bwMode="auto">
          <a:xfrm flipV="1">
            <a:off x="1769083" y="4412719"/>
            <a:ext cx="389307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Прямая соединительная линия 13"/>
          <p:cNvCxnSpPr/>
          <p:nvPr/>
        </p:nvCxnSpPr>
        <p:spPr bwMode="auto">
          <a:xfrm>
            <a:off x="1284639" y="4471988"/>
            <a:ext cx="394056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Прямая соединительная линия 19"/>
          <p:cNvCxnSpPr/>
          <p:nvPr/>
        </p:nvCxnSpPr>
        <p:spPr bwMode="auto">
          <a:xfrm flipV="1">
            <a:off x="2708275" y="4412719"/>
            <a:ext cx="389307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Прямая соединительная линия 20"/>
          <p:cNvCxnSpPr/>
          <p:nvPr/>
        </p:nvCxnSpPr>
        <p:spPr bwMode="auto">
          <a:xfrm flipV="1">
            <a:off x="3693227" y="4412719"/>
            <a:ext cx="389307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Прямая соединительная линия 25"/>
          <p:cNvCxnSpPr/>
          <p:nvPr/>
        </p:nvCxnSpPr>
        <p:spPr bwMode="auto">
          <a:xfrm>
            <a:off x="2239513" y="4471988"/>
            <a:ext cx="394056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Прямая соединительная линия 26"/>
          <p:cNvCxnSpPr/>
          <p:nvPr/>
        </p:nvCxnSpPr>
        <p:spPr bwMode="auto">
          <a:xfrm>
            <a:off x="3148451" y="4473576"/>
            <a:ext cx="394056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Прямая соединительная линия 27"/>
          <p:cNvCxnSpPr/>
          <p:nvPr/>
        </p:nvCxnSpPr>
        <p:spPr bwMode="auto">
          <a:xfrm>
            <a:off x="4174104" y="4471988"/>
            <a:ext cx="394056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Прямоугольник 28"/>
          <p:cNvSpPr/>
          <p:nvPr/>
        </p:nvSpPr>
        <p:spPr>
          <a:xfrm>
            <a:off x="506092" y="5261908"/>
            <a:ext cx="81318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150000"/>
              </a:lnSpc>
            </a:pP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Использована </a:t>
            </a:r>
            <a:r>
              <a:rPr lang="ru-RU" sz="2400" i="1" dirty="0">
                <a:solidFill>
                  <a:srgbClr val="0070C0"/>
                </a:solidFill>
                <a:latin typeface="+mn-lt"/>
              </a:rPr>
              <a:t>формула </a:t>
            </a: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разности квадратов</a:t>
            </a:r>
            <a:r>
              <a:rPr lang="en-US" sz="2400" i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ru-RU" sz="2400" i="1" dirty="0" smtClean="0">
              <a:solidFill>
                <a:srgbClr val="0070C0"/>
              </a:solidFill>
              <a:latin typeface="+mn-lt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a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– 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b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= 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(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a</a:t>
            </a:r>
            <a:r>
              <a:rPr lang="ru-RU" altLang="ru-RU" sz="2400" i="1" baseline="300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– b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)(а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+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b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)</a:t>
            </a:r>
            <a:endParaRPr lang="en-US" altLang="ru-RU" sz="2400" i="1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461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2055060"/>
            <a:ext cx="39707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endParaRPr lang="en-US" sz="2400" i="1" u="sng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364227" y="1142210"/>
            <a:ext cx="8131815" cy="877090"/>
            <a:chOff x="491227" y="1294642"/>
            <a:chExt cx="7594440" cy="877090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4.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: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898753391"/>
                </p:ext>
              </p:extLst>
            </p:nvPr>
          </p:nvGraphicFramePr>
          <p:xfrm>
            <a:off x="3157768" y="1789145"/>
            <a:ext cx="2521891" cy="382587"/>
          </p:xfrm>
          <a:graphic>
            <a:graphicData uri="http://schemas.openxmlformats.org/presentationml/2006/ole">
              <p:oleObj spid="_x0000_s75792" name="Уравнение" r:id="rId3" imgW="1511280" imgH="228600" progId="">
                <p:embed/>
              </p:oleObj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25761483"/>
              </p:ext>
            </p:extLst>
          </p:nvPr>
        </p:nvGraphicFramePr>
        <p:xfrm>
          <a:off x="569913" y="2689091"/>
          <a:ext cx="5241925" cy="381000"/>
        </p:xfrm>
        <a:graphic>
          <a:graphicData uri="http://schemas.openxmlformats.org/presentationml/2006/ole">
            <p:oleObj spid="_x0000_s75793" name="Уравнение" r:id="rId4" imgW="3136680" imgH="228600" progId="">
              <p:embed/>
            </p:oleObj>
          </a:graphicData>
        </a:graphic>
      </p:graphicFrame>
      <p:sp>
        <p:nvSpPr>
          <p:cNvPr id="29" name="Прямоугольник 28"/>
          <p:cNvSpPr/>
          <p:nvPr/>
        </p:nvSpPr>
        <p:spPr>
          <a:xfrm>
            <a:off x="506092" y="3636308"/>
            <a:ext cx="81318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150000"/>
              </a:lnSpc>
            </a:pP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Использована </a:t>
            </a:r>
            <a:r>
              <a:rPr lang="ru-RU" sz="2400" i="1" dirty="0">
                <a:solidFill>
                  <a:srgbClr val="0070C0"/>
                </a:solidFill>
                <a:latin typeface="+mn-lt"/>
              </a:rPr>
              <a:t>формула </a:t>
            </a: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разности квадратов</a:t>
            </a:r>
            <a:r>
              <a:rPr lang="en-US" sz="2400" i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ru-RU" sz="2400" i="1" dirty="0" smtClean="0">
              <a:solidFill>
                <a:srgbClr val="0070C0"/>
              </a:solidFill>
              <a:latin typeface="+mn-lt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(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a</a:t>
            </a:r>
            <a:r>
              <a:rPr lang="ru-RU" altLang="ru-RU" sz="2400" i="1" baseline="30000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– b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)(а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+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b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) 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=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a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– b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 </a:t>
            </a:r>
            <a:endParaRPr lang="en-US" altLang="ru-RU" sz="2400" i="1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 bwMode="auto">
          <a:xfrm>
            <a:off x="3335867" y="3053166"/>
            <a:ext cx="51662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Прямая соединительная линия 23"/>
          <p:cNvCxnSpPr/>
          <p:nvPr/>
        </p:nvCxnSpPr>
        <p:spPr bwMode="auto">
          <a:xfrm>
            <a:off x="4453467" y="3070091"/>
            <a:ext cx="6178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xmlns="" val="300743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2055060"/>
            <a:ext cx="39707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endParaRPr lang="en-US" sz="2400" i="1" u="sng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364227" y="1142210"/>
            <a:ext cx="8131815" cy="830997"/>
            <a:chOff x="491227" y="1294642"/>
            <a:chExt cx="7594440" cy="830997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5.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:</a:t>
              </a:r>
              <a:endParaRPr lang="ru-RU" sz="2400" i="1" dirty="0" smtClean="0">
                <a:solidFill>
                  <a:prstClr val="black"/>
                </a:solidFill>
                <a:latin typeface="Bookman Old Style" pitchFamily="18" charset="0"/>
              </a:endParaRPr>
            </a:p>
            <a:p>
              <a:pPr marL="514350" lvl="0" indent="-514350"/>
              <a:r>
                <a:rPr lang="ru-RU" sz="2400" i="1" dirty="0">
                  <a:solidFill>
                    <a:srgbClr val="C00000"/>
                  </a:solidFill>
                  <a:latin typeface="Bookman Old Style" pitchFamily="18" charset="0"/>
                  <a:sym typeface="Symbol"/>
                </a:rPr>
                <a:t> </a:t>
              </a:r>
              <a:r>
                <a:rPr lang="ru-RU" sz="2400" i="1" dirty="0" smtClean="0">
                  <a:solidFill>
                    <a:srgbClr val="C00000"/>
                  </a:solidFill>
                  <a:latin typeface="Bookman Old Style" pitchFamily="18" charset="0"/>
                  <a:sym typeface="Symbol"/>
                </a:rPr>
                <a:t>                                                  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  <a:sym typeface="Symbol"/>
                </a:rPr>
                <a:t>при  х = 100 </a:t>
              </a:r>
              <a:endParaRPr lang="ru-RU" sz="2400" i="1" dirty="0">
                <a:solidFill>
                  <a:prstClr val="black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80408975"/>
                </p:ext>
              </p:extLst>
            </p:nvPr>
          </p:nvGraphicFramePr>
          <p:xfrm>
            <a:off x="1156762" y="1729542"/>
            <a:ext cx="3645696" cy="382587"/>
          </p:xfrm>
          <a:graphic>
            <a:graphicData uri="http://schemas.openxmlformats.org/presentationml/2006/ole">
              <p:oleObj spid="_x0000_s76816" name="Уравнение" r:id="rId3" imgW="2184120" imgH="228600" progId="">
                <p:embed/>
              </p:oleObj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46921814"/>
              </p:ext>
            </p:extLst>
          </p:nvPr>
        </p:nvGraphicFramePr>
        <p:xfrm>
          <a:off x="592931" y="2598578"/>
          <a:ext cx="7958138" cy="1143000"/>
        </p:xfrm>
        <a:graphic>
          <a:graphicData uri="http://schemas.openxmlformats.org/presentationml/2006/ole">
            <p:oleObj spid="_x0000_s76817" name="Уравнение" r:id="rId4" imgW="4762440" imgH="685800" progId="">
              <p:embed/>
            </p:oleObj>
          </a:graphicData>
        </a:graphic>
      </p:graphicFrame>
      <p:sp>
        <p:nvSpPr>
          <p:cNvPr id="29" name="Прямоугольник 28"/>
          <p:cNvSpPr/>
          <p:nvPr/>
        </p:nvSpPr>
        <p:spPr>
          <a:xfrm>
            <a:off x="482760" y="4366949"/>
            <a:ext cx="81318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150000"/>
              </a:lnSpc>
            </a:pP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Использована </a:t>
            </a:r>
            <a:r>
              <a:rPr lang="ru-RU" sz="2400" i="1" dirty="0">
                <a:solidFill>
                  <a:srgbClr val="0070C0"/>
                </a:solidFill>
                <a:latin typeface="+mn-lt"/>
              </a:rPr>
              <a:t>формула </a:t>
            </a: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разности квадратов</a:t>
            </a:r>
            <a:r>
              <a:rPr lang="en-US" sz="2400" i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ru-RU" sz="2400" i="1" dirty="0" smtClean="0">
              <a:solidFill>
                <a:srgbClr val="0070C0"/>
              </a:solidFill>
              <a:latin typeface="+mn-lt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(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a</a:t>
            </a:r>
            <a:r>
              <a:rPr lang="ru-RU" altLang="ru-RU" sz="2400" i="1" baseline="30000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– b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)(а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+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b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)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=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a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– 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b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endParaRPr lang="en-US" altLang="ru-RU" sz="2400" i="1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 bwMode="auto">
          <a:xfrm>
            <a:off x="4430134" y="2951566"/>
            <a:ext cx="51662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Прямая соединительная линия 23"/>
          <p:cNvCxnSpPr/>
          <p:nvPr/>
        </p:nvCxnSpPr>
        <p:spPr bwMode="auto">
          <a:xfrm>
            <a:off x="5748867" y="2951566"/>
            <a:ext cx="6178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Прямая соединительная линия 20"/>
          <p:cNvCxnSpPr/>
          <p:nvPr/>
        </p:nvCxnSpPr>
        <p:spPr bwMode="auto">
          <a:xfrm>
            <a:off x="5147733" y="2951566"/>
            <a:ext cx="440702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Прямая соединительная линия 21"/>
          <p:cNvCxnSpPr/>
          <p:nvPr/>
        </p:nvCxnSpPr>
        <p:spPr bwMode="auto">
          <a:xfrm>
            <a:off x="7026183" y="2951566"/>
            <a:ext cx="394056" cy="0"/>
          </a:xfrm>
          <a:prstGeom prst="line">
            <a:avLst/>
          </a:prstGeom>
          <a:solidFill>
            <a:schemeClr val="accent1"/>
          </a:solidFill>
          <a:ln w="73025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xmlns="" val="3624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2055060"/>
            <a:ext cx="39707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endParaRPr lang="en-US" sz="2400" i="1" u="sng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364227" y="1142210"/>
            <a:ext cx="8131815" cy="877090"/>
            <a:chOff x="491227" y="1294642"/>
            <a:chExt cx="7594440" cy="877090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6.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: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229079485"/>
                </p:ext>
              </p:extLst>
            </p:nvPr>
          </p:nvGraphicFramePr>
          <p:xfrm>
            <a:off x="3211142" y="1789145"/>
            <a:ext cx="2415145" cy="382587"/>
          </p:xfrm>
          <a:graphic>
            <a:graphicData uri="http://schemas.openxmlformats.org/presentationml/2006/ole">
              <p:oleObj spid="_x0000_s77840" name="Уравнение" r:id="rId3" imgW="1447560" imgH="228600" progId="">
                <p:embed/>
              </p:oleObj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2071097"/>
              </p:ext>
            </p:extLst>
          </p:nvPr>
        </p:nvGraphicFramePr>
        <p:xfrm>
          <a:off x="569913" y="2670814"/>
          <a:ext cx="6367462" cy="1100138"/>
        </p:xfrm>
        <a:graphic>
          <a:graphicData uri="http://schemas.openxmlformats.org/presentationml/2006/ole">
            <p:oleObj spid="_x0000_s77841" name="Уравнение" r:id="rId4" imgW="3809880" imgH="660240" progId="">
              <p:embed/>
            </p:oleObj>
          </a:graphicData>
        </a:graphic>
      </p:graphicFrame>
      <p:sp>
        <p:nvSpPr>
          <p:cNvPr id="29" name="Прямоугольник 28"/>
          <p:cNvSpPr/>
          <p:nvPr/>
        </p:nvSpPr>
        <p:spPr>
          <a:xfrm>
            <a:off x="506092" y="4110442"/>
            <a:ext cx="81318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ctr">
              <a:lnSpc>
                <a:spcPct val="150000"/>
              </a:lnSpc>
            </a:pP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Использована </a:t>
            </a:r>
            <a:r>
              <a:rPr lang="ru-RU" sz="2400" i="1" dirty="0">
                <a:solidFill>
                  <a:srgbClr val="0070C0"/>
                </a:solidFill>
                <a:latin typeface="+mn-lt"/>
              </a:rPr>
              <a:t>формула </a:t>
            </a:r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разности квадратов</a:t>
            </a:r>
            <a:r>
              <a:rPr lang="en-US" sz="2400" i="1" dirty="0" smtClean="0">
                <a:solidFill>
                  <a:srgbClr val="0070C0"/>
                </a:solidFill>
                <a:latin typeface="+mn-lt"/>
              </a:rPr>
              <a:t>:</a:t>
            </a:r>
            <a:endParaRPr lang="ru-RU" sz="2400" i="1" dirty="0" smtClean="0">
              <a:solidFill>
                <a:srgbClr val="0070C0"/>
              </a:solidFill>
              <a:latin typeface="+mn-lt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a</a:t>
            </a:r>
            <a:r>
              <a:rPr lang="en-US" altLang="ru-RU" sz="2400" i="1" baseline="30000" dirty="0" smtClean="0">
                <a:solidFill>
                  <a:srgbClr val="0070C0"/>
                </a:solidFill>
                <a:latin typeface="+mn-lt"/>
              </a:rPr>
              <a:t>2</a:t>
            </a:r>
            <a:r>
              <a:rPr lang="en-US" altLang="ru-RU" sz="2400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– b</a:t>
            </a:r>
            <a:r>
              <a:rPr lang="en-US" altLang="ru-RU" sz="2400" i="1" baseline="30000" dirty="0">
                <a:solidFill>
                  <a:srgbClr val="0070C0"/>
                </a:solidFill>
                <a:latin typeface="+mn-lt"/>
              </a:rPr>
              <a:t>2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=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ru-RU" altLang="ru-RU" sz="2400" i="1" dirty="0" smtClean="0">
                <a:solidFill>
                  <a:srgbClr val="0070C0"/>
                </a:solidFill>
                <a:latin typeface="+mn-lt"/>
              </a:rPr>
              <a:t>(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a</a:t>
            </a:r>
            <a:r>
              <a:rPr lang="ru-RU" altLang="ru-RU" sz="2400" i="1" baseline="30000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– b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)(а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 +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ru-RU" sz="2400" i="1" dirty="0">
                <a:solidFill>
                  <a:srgbClr val="0070C0"/>
                </a:solidFill>
                <a:latin typeface="+mn-lt"/>
              </a:rPr>
              <a:t>b</a:t>
            </a:r>
            <a:r>
              <a:rPr lang="ru-RU" altLang="ru-RU" sz="2400" i="1" dirty="0">
                <a:solidFill>
                  <a:srgbClr val="0070C0"/>
                </a:solidFill>
                <a:latin typeface="+mn-lt"/>
              </a:rPr>
              <a:t>) </a:t>
            </a:r>
            <a:endParaRPr lang="en-US" altLang="ru-RU" sz="2400" i="1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047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lling a Product or Serv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Другая 1">
      <a:majorFont>
        <a:latin typeface="Century Gothic"/>
        <a:ea typeface=""/>
        <a:cs typeface=""/>
      </a:majorFont>
      <a:minorFont>
        <a:latin typeface="Bookman Old Styl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elling a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2721</TotalTime>
  <Words>486</Words>
  <Application>Microsoft Office PowerPoint</Application>
  <PresentationFormat>Экран (4:3)</PresentationFormat>
  <Paragraphs>74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Selling a Product or Service</vt:lpstr>
      <vt:lpstr>Уравнение</vt:lpstr>
      <vt:lpstr>Решение заданий №9  формулы сокращенного умножения по материалам открытого банка  задач ЕГЭ по математике 2016 года http://mathege.ru/or/ege/Main.html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функции</dc:title>
  <dc:creator>МОУ "Средняя школа №24"</dc:creator>
  <cp:lastModifiedBy>Анна</cp:lastModifiedBy>
  <cp:revision>166</cp:revision>
  <dcterms:created xsi:type="dcterms:W3CDTF">2006-11-17T10:56:14Z</dcterms:created>
  <dcterms:modified xsi:type="dcterms:W3CDTF">2018-12-01T20:02:31Z</dcterms:modified>
</cp:coreProperties>
</file>