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97" r:id="rId2"/>
    <p:sldId id="300" r:id="rId3"/>
    <p:sldId id="312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0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7" userDrawn="1">
          <p15:clr>
            <a:srgbClr val="A4A3A4"/>
          </p15:clr>
        </p15:guide>
        <p15:guide id="2" pos="3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9900"/>
    <a:srgbClr val="FFC000"/>
    <a:srgbClr val="F07F09"/>
    <a:srgbClr val="725828"/>
    <a:srgbClr val="008000"/>
    <a:srgbClr val="666633"/>
    <a:srgbClr val="FF6600"/>
    <a:srgbClr val="0033CC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050" autoAdjust="0"/>
  </p:normalViewPr>
  <p:slideViewPr>
    <p:cSldViewPr snapToGrid="0" showGuides="1">
      <p:cViewPr varScale="1">
        <p:scale>
          <a:sx n="76" d="100"/>
          <a:sy n="76" d="100"/>
        </p:scale>
        <p:origin x="-1350" y="-90"/>
      </p:cViewPr>
      <p:guideLst>
        <p:guide orient="horz" pos="187"/>
        <p:guide pos="3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"/>
    </p:cViewPr>
  </p:sorterViewPr>
  <p:notesViewPr>
    <p:cSldViewPr snapToGrid="0" showGuides="1">
      <p:cViewPr varScale="1">
        <p:scale>
          <a:sx n="54" d="100"/>
          <a:sy n="54" d="100"/>
        </p:scale>
        <p:origin x="-1236" y="-10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latin typeface="Arial" charset="0"/>
              </a:defRPr>
            </a:lvl1pPr>
          </a:lstStyle>
          <a:p>
            <a:pPr>
              <a:defRPr/>
            </a:pPr>
            <a:fld id="{43222F6C-CC15-4A22-BC1F-75B789650B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3629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3" name="Group 13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Ctr="1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768B38-0E22-434C-8E66-112693CB8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78964-B85A-4840-B1EA-EC382882F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38900" y="381000"/>
            <a:ext cx="2019300" cy="5562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5905500" cy="5562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EA080-76AE-4CC8-9B14-B5E194B9D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295400"/>
            <a:ext cx="7772400" cy="4648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6A0A6-AB0D-4729-8615-5746BA89F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010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95700"/>
            <a:ext cx="3810000" cy="2247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2E3CA-9BE6-4B2F-9CFA-642FC465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00695-17A8-4B0B-84ED-BE77B3A888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86B73-ED31-4A39-BFD5-48D4A8B71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341C0-695D-4AC0-9461-D2659C5E7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D9838-5EAC-4DBB-AF12-55977F9775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8EDC6-9B9B-4BF5-BA67-32CEABFD5D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9F63E-A4BD-4DDF-A404-4BE943235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A2CAA-987C-4824-89DF-34D6FD0E2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77253-23FA-453C-9298-0DB6270F9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DB329-0B88-4074-A315-D65434F99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50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50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F9AAEEFE-F65B-4A73-8425-5250E2D3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ru-RU" sz="2400"/>
            </a:p>
          </p:txBody>
        </p:sp>
      </p:grp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3" name="Group 13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4" name="Group 16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 flipV="1">
              <a:off x="2783" y="-2624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8" y="111"/>
            <a:chExt cx="5509" cy="102"/>
          </a:xfrm>
        </p:grpSpPr>
        <p:sp>
          <p:nvSpPr>
            <p:cNvPr id="4116" name="Rectangle 20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Rectangle 21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hege.ru/or/ege/Mai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athege.ru/or/ege/Ma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>
          <a:xfrm>
            <a:off x="0" y="1355724"/>
            <a:ext cx="9144000" cy="3538538"/>
          </a:xfrm>
        </p:spPr>
        <p:txBody>
          <a:bodyPr/>
          <a:lstStyle/>
          <a:p>
            <a:pPr algn="ctr">
              <a:spcAft>
                <a:spcPts val="600"/>
              </a:spcAft>
              <a:defRPr/>
            </a:pPr>
            <a:r>
              <a:rPr lang="ru-RU" sz="44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Решение </a:t>
            </a:r>
            <a:r>
              <a:rPr lang="ru-RU" sz="4400" cap="none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заданий №7 </a:t>
            </a:r>
            <a:r>
              <a:rPr lang="ru-RU" sz="44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44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свойства степени</a:t>
            </a:r>
            <a:b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 натуральным показателем</a:t>
            </a:r>
            <a: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 материалам открытого банка </a:t>
            </a:r>
            <a:b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задач ЕГЭ по математике 2016 года</a:t>
            </a:r>
            <a: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800" cap="none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800" cap="none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3"/>
              </a:rPr>
              <a:t>http://mathege.ru/or/ege/Main.html</a:t>
            </a:r>
            <a:endParaRPr lang="ru-RU" sz="2800" cap="none" dirty="0" smtClean="0">
              <a:solidFill>
                <a:srgbClr val="008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2750" y="6418263"/>
            <a:ext cx="5011738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kern="0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учитель </a:t>
            </a:r>
            <a:r>
              <a:rPr lang="ru-RU" b="1" kern="0" dirty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математики Е.Ю. Семёнова</a:t>
            </a:r>
            <a:endParaRPr lang="ru-RU" b="1" dirty="0">
              <a:solidFill>
                <a:srgbClr val="00808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231572"/>
            <a:ext cx="8001001" cy="845817"/>
            <a:chOff x="533399" y="3134784"/>
            <a:chExt cx="8001001" cy="84581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 algn="ctr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b = 243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05058457"/>
                </p:ext>
              </p:extLst>
            </p:nvPr>
          </p:nvGraphicFramePr>
          <p:xfrm>
            <a:off x="6287560" y="3134784"/>
            <a:ext cx="1943100" cy="463550"/>
          </p:xfrm>
          <a:graphic>
            <a:graphicData uri="http://schemas.openxmlformats.org/presentationml/2006/ole">
              <p:oleObj spid="_x0000_s67614" name="Уравнение" r:id="rId3" imgW="1015920" imgH="2412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55450680"/>
              </p:ext>
            </p:extLst>
          </p:nvPr>
        </p:nvGraphicFramePr>
        <p:xfrm>
          <a:off x="576263" y="2711655"/>
          <a:ext cx="7680326" cy="841375"/>
        </p:xfrm>
        <a:graphic>
          <a:graphicData uri="http://schemas.openxmlformats.org/presentationml/2006/ole">
            <p:oleObj spid="_x0000_s67615" name="Уравнение" r:id="rId4" imgW="3822480" imgH="41904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95467941"/>
              </p:ext>
            </p:extLst>
          </p:nvPr>
        </p:nvGraphicFramePr>
        <p:xfrm>
          <a:off x="576263" y="4187296"/>
          <a:ext cx="4837839" cy="740303"/>
        </p:xfrm>
        <a:graphic>
          <a:graphicData uri="http://schemas.openxmlformats.org/presentationml/2006/ole">
            <p:oleObj spid="_x0000_s67616" name="Уравнение" r:id="rId5" imgW="2577960" imgH="3934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463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246392"/>
            <a:ext cx="8001001" cy="860221"/>
            <a:chOff x="533399" y="3149604"/>
            <a:chExt cx="8001001" cy="860221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                    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x = 25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548344403"/>
                </p:ext>
              </p:extLst>
            </p:nvPr>
          </p:nvGraphicFramePr>
          <p:xfrm>
            <a:off x="2570691" y="3498650"/>
            <a:ext cx="2795588" cy="511175"/>
          </p:xfrm>
          <a:graphic>
            <a:graphicData uri="http://schemas.openxmlformats.org/presentationml/2006/ole">
              <p:oleObj spid="_x0000_s68637" name="Уравнение" r:id="rId3" imgW="1460160" imgH="2664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5604737"/>
              </p:ext>
            </p:extLst>
          </p:nvPr>
        </p:nvGraphicFramePr>
        <p:xfrm>
          <a:off x="569913" y="2634552"/>
          <a:ext cx="7423150" cy="1868488"/>
        </p:xfrm>
        <a:graphic>
          <a:graphicData uri="http://schemas.openxmlformats.org/presentationml/2006/ole">
            <p:oleObj spid="_x0000_s68638" name="Уравнение" r:id="rId4" imgW="3733560" imgH="93960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4910229"/>
              </p:ext>
            </p:extLst>
          </p:nvPr>
        </p:nvGraphicFramePr>
        <p:xfrm>
          <a:off x="576263" y="4930605"/>
          <a:ext cx="5075237" cy="394659"/>
        </p:xfrm>
        <a:graphic>
          <a:graphicData uri="http://schemas.openxmlformats.org/presentationml/2006/ole">
            <p:oleObj spid="_x0000_s68639" name="Уравнение" r:id="rId5" imgW="2616120" imgH="2030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4328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196882"/>
            <a:ext cx="8001001" cy="511175"/>
            <a:chOff x="533399" y="3100094"/>
            <a:chExt cx="8001001" cy="51117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662454568"/>
                </p:ext>
              </p:extLst>
            </p:nvPr>
          </p:nvGraphicFramePr>
          <p:xfrm>
            <a:off x="6169024" y="3100094"/>
            <a:ext cx="1676400" cy="511175"/>
          </p:xfrm>
          <a:graphic>
            <a:graphicData uri="http://schemas.openxmlformats.org/presentationml/2006/ole">
              <p:oleObj spid="_x0000_s69651" name="Уравнение" r:id="rId3" imgW="876240" imgH="2664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21255532"/>
              </p:ext>
            </p:extLst>
          </p:nvPr>
        </p:nvGraphicFramePr>
        <p:xfrm>
          <a:off x="569913" y="2727855"/>
          <a:ext cx="8102600" cy="1385887"/>
        </p:xfrm>
        <a:graphic>
          <a:graphicData uri="http://schemas.openxmlformats.org/presentationml/2006/ole">
            <p:oleObj spid="_x0000_s69652" name="Уравнение" r:id="rId4" imgW="4165560" imgH="71100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17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9533" y="1196975"/>
            <a:ext cx="8001001" cy="880414"/>
            <a:chOff x="533399" y="3100187"/>
            <a:chExt cx="8001001" cy="880414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 algn="ctr"/>
              <a:r>
                <a:rPr lang="ru-RU" sz="2400" i="1" dirty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a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=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12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48264865"/>
                </p:ext>
              </p:extLst>
            </p:nvPr>
          </p:nvGraphicFramePr>
          <p:xfrm>
            <a:off x="6133041" y="3100187"/>
            <a:ext cx="1749425" cy="511175"/>
          </p:xfrm>
          <a:graphic>
            <a:graphicData uri="http://schemas.openxmlformats.org/presentationml/2006/ole">
              <p:oleObj spid="_x0000_s71703" name="Уравнение" r:id="rId3" imgW="914400" imgH="2664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33167234"/>
              </p:ext>
            </p:extLst>
          </p:nvPr>
        </p:nvGraphicFramePr>
        <p:xfrm>
          <a:off x="576263" y="2800999"/>
          <a:ext cx="5856287" cy="865188"/>
        </p:xfrm>
        <a:graphic>
          <a:graphicData uri="http://schemas.openxmlformats.org/presentationml/2006/ole">
            <p:oleObj spid="_x0000_s71704" name="Уравнение" r:id="rId4" imgW="3009600" imgH="44424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2125138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37308264"/>
              </p:ext>
            </p:extLst>
          </p:nvPr>
        </p:nvGraphicFramePr>
        <p:xfrm>
          <a:off x="576263" y="4103159"/>
          <a:ext cx="5222875" cy="765175"/>
        </p:xfrm>
        <a:graphic>
          <a:graphicData uri="http://schemas.openxmlformats.org/presentationml/2006/ole">
            <p:oleObj spid="_x0000_s71705" name="Уравнение" r:id="rId5" imgW="2692080" imgH="3934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8154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573088" y="455627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200" i="1" dirty="0" smtClean="0">
                <a:solidFill>
                  <a:srgbClr val="C00000"/>
                </a:solidFill>
                <a:latin typeface="Bookman Old Style" pitchFamily="18" charset="0"/>
              </a:rPr>
              <a:t>Использованы материалы:</a:t>
            </a:r>
            <a:endParaRPr lang="en-US" sz="32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5654" y="1113433"/>
            <a:ext cx="84158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>
              <a:buFont typeface="Arial" pitchFamily="34" charset="0"/>
              <a:buChar char="•"/>
            </a:pPr>
            <a:r>
              <a:rPr lang="en-US" sz="2000" i="1" dirty="0" smtClean="0">
                <a:solidFill>
                  <a:prstClr val="black"/>
                </a:solidFill>
                <a:latin typeface="Bookman Old Style" pitchFamily="18" charset="0"/>
                <a:hlinkClick r:id="rId2"/>
              </a:rPr>
              <a:t>http://mathege.ru/or/ege/Main.html</a:t>
            </a:r>
            <a:endParaRPr lang="ru-RU" sz="2000" i="1" dirty="0" smtClean="0">
              <a:solidFill>
                <a:prstClr val="black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8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Свойства степени с натуральным показателем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90753" y="1773485"/>
            <a:ext cx="53593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∙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m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+ m</a:t>
            </a:r>
            <a:endParaRPr lang="en-US" altLang="ru-RU" sz="32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: a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m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=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− </a:t>
            </a:r>
            <a:r>
              <a:rPr lang="en-US" altLang="ru-RU" sz="3200" i="1" baseline="30000" dirty="0" smtClean="0">
                <a:solidFill>
                  <a:srgbClr val="000066"/>
                </a:solidFill>
                <a:latin typeface="+mn-lt"/>
              </a:rPr>
              <a:t>m</a:t>
            </a:r>
            <a:r>
              <a:rPr lang="ru-RU" altLang="ru-RU" sz="3200" i="1" dirty="0">
                <a:solidFill>
                  <a:srgbClr val="000066"/>
                </a:solidFill>
                <a:latin typeface="+mn-lt"/>
              </a:rPr>
              <a:t>,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a ≠ 0</a:t>
            </a: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(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)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m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</a:t>
            </a:r>
            <a:r>
              <a:rPr lang="en-US" altLang="ru-RU" sz="3200" i="1" dirty="0" err="1">
                <a:solidFill>
                  <a:srgbClr val="000066"/>
                </a:solidFill>
                <a:latin typeface="+mn-lt"/>
              </a:rPr>
              <a:t>a</a:t>
            </a:r>
            <a:r>
              <a:rPr lang="en-US" altLang="ru-RU" sz="3200" i="1" baseline="30000" dirty="0" err="1">
                <a:solidFill>
                  <a:srgbClr val="000066"/>
                </a:solidFill>
                <a:latin typeface="+mn-lt"/>
              </a:rPr>
              <a:t>nm</a:t>
            </a:r>
            <a:endParaRPr lang="en-US" altLang="ru-RU" sz="32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(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ab)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∙ </a:t>
            </a:r>
            <a:r>
              <a:rPr lang="en-US" altLang="ru-RU" sz="3200" i="1" dirty="0" err="1">
                <a:solidFill>
                  <a:srgbClr val="000066"/>
                </a:solidFill>
                <a:latin typeface="+mn-lt"/>
              </a:rPr>
              <a:t>b</a:t>
            </a:r>
            <a:r>
              <a:rPr lang="en-US" altLang="ru-RU" sz="3200" i="1" baseline="30000" dirty="0" err="1">
                <a:solidFill>
                  <a:srgbClr val="000066"/>
                </a:solidFill>
                <a:latin typeface="+mn-lt"/>
              </a:rPr>
              <a:t>n</a:t>
            </a:r>
            <a:endParaRPr lang="en-US" altLang="ru-RU" sz="3200" i="1" dirty="0">
              <a:solidFill>
                <a:srgbClr val="000066"/>
              </a:solidFill>
              <a:latin typeface="+mn-lt"/>
            </a:endParaRPr>
          </a:p>
          <a:p>
            <a:pPr marL="627063" indent="-627063">
              <a:lnSpc>
                <a:spcPct val="150000"/>
              </a:lnSpc>
              <a:buFont typeface="+mj-lt"/>
              <a:buAutoNum type="arabicPeriod"/>
            </a:pP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(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a : b)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 = a</a:t>
            </a:r>
            <a:r>
              <a:rPr lang="en-US" altLang="ru-RU" sz="3200" i="1" baseline="30000" dirty="0">
                <a:solidFill>
                  <a:srgbClr val="000066"/>
                </a:solidFill>
                <a:latin typeface="+mn-lt"/>
              </a:rPr>
              <a:t>n </a:t>
            </a:r>
            <a:r>
              <a:rPr lang="en-US" altLang="ru-RU" sz="3200" i="1" dirty="0">
                <a:solidFill>
                  <a:srgbClr val="000066"/>
                </a:solidFill>
                <a:latin typeface="+mn-lt"/>
              </a:rPr>
              <a:t>: </a:t>
            </a:r>
            <a:r>
              <a:rPr lang="en-US" altLang="ru-RU" sz="3200" i="1" dirty="0" err="1" smtClean="0">
                <a:solidFill>
                  <a:srgbClr val="000066"/>
                </a:solidFill>
                <a:latin typeface="+mn-lt"/>
              </a:rPr>
              <a:t>b</a:t>
            </a:r>
            <a:r>
              <a:rPr lang="en-US" altLang="ru-RU" sz="3200" i="1" baseline="30000" dirty="0" err="1" smtClean="0">
                <a:solidFill>
                  <a:srgbClr val="000066"/>
                </a:solidFill>
                <a:latin typeface="+mn-lt"/>
              </a:rPr>
              <a:t>n</a:t>
            </a:r>
            <a:r>
              <a:rPr lang="ru-RU" altLang="ru-RU" sz="3200" i="1" dirty="0" smtClean="0">
                <a:solidFill>
                  <a:srgbClr val="000066"/>
                </a:solidFill>
                <a:latin typeface="+mn-lt"/>
              </a:rPr>
              <a:t>, </a:t>
            </a:r>
            <a:r>
              <a:rPr lang="en-US" altLang="ru-RU" sz="3200" i="1" dirty="0" smtClean="0">
                <a:solidFill>
                  <a:srgbClr val="000066"/>
                </a:solidFill>
                <a:latin typeface="+mn-lt"/>
              </a:rPr>
              <a:t> b ≠ 0</a:t>
            </a:r>
            <a:endParaRPr lang="en-US" altLang="ru-RU" sz="3200" i="1" baseline="30000" dirty="0">
              <a:solidFill>
                <a:srgbClr val="0000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82760" y="1792592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4933" y="4275671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" name="Группа 20"/>
          <p:cNvGrpSpPr/>
          <p:nvPr/>
        </p:nvGrpSpPr>
        <p:grpSpPr>
          <a:xfrm>
            <a:off x="482760" y="1266825"/>
            <a:ext cx="7594440" cy="700088"/>
            <a:chOff x="491227" y="1156758"/>
            <a:chExt cx="7594440" cy="70008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491227" y="1294642"/>
              <a:ext cx="75944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15811493"/>
                </p:ext>
              </p:extLst>
            </p:nvPr>
          </p:nvGraphicFramePr>
          <p:xfrm>
            <a:off x="6129867" y="1156758"/>
            <a:ext cx="550863" cy="700088"/>
          </p:xfrm>
          <a:graphic>
            <a:graphicData uri="http://schemas.openxmlformats.org/presentationml/2006/ole">
              <p:oleObj spid="_x0000_s70686" name="Уравнение" r:id="rId3" imgW="330120" imgH="419040" progId="">
                <p:embed/>
              </p:oleObj>
            </a:graphicData>
          </a:graphic>
        </p:graphicFrame>
      </p:grp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6763393"/>
              </p:ext>
            </p:extLst>
          </p:nvPr>
        </p:nvGraphicFramePr>
        <p:xfrm>
          <a:off x="569913" y="2254257"/>
          <a:ext cx="4878388" cy="741362"/>
        </p:xfrm>
        <a:graphic>
          <a:graphicData uri="http://schemas.openxmlformats.org/presentationml/2006/ole">
            <p:oleObj spid="_x0000_s70687" name="Уравнение" r:id="rId4" imgW="2920680" imgH="444240" progId="">
              <p:embed/>
            </p:oleObj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524932" y="3612622"/>
            <a:ext cx="8001001" cy="849312"/>
            <a:chOff x="533399" y="2986088"/>
            <a:chExt cx="8001001" cy="84931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2. Найдите значение выражения    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0" name="Объект 19"/>
            <p:cNvGraphicFramePr>
              <a:graphicFrameLocks noChangeAspect="1"/>
            </p:cNvGraphicFramePr>
            <p:nvPr/>
          </p:nvGraphicFramePr>
          <p:xfrm>
            <a:off x="6260572" y="2986088"/>
            <a:ext cx="1527175" cy="849312"/>
          </p:xfrm>
          <a:graphic>
            <a:graphicData uri="http://schemas.openxmlformats.org/presentationml/2006/ole">
              <p:oleObj spid="_x0000_s70688" name="Формула" r:id="rId5" imgW="914400" imgH="508000" progId="">
                <p:embed/>
              </p:oleObj>
            </a:graphicData>
          </a:graphic>
        </p:graphicFrame>
      </p:grpSp>
      <p:graphicFrame>
        <p:nvGraphicFramePr>
          <p:cNvPr id="6042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6572626"/>
              </p:ext>
            </p:extLst>
          </p:nvPr>
        </p:nvGraphicFramePr>
        <p:xfrm>
          <a:off x="576263" y="4817797"/>
          <a:ext cx="7848600" cy="849312"/>
        </p:xfrm>
        <a:graphic>
          <a:graphicData uri="http://schemas.openxmlformats.org/presentationml/2006/ole">
            <p:oleObj spid="_x0000_s70689" name="Уравнение" r:id="rId6" imgW="4698720" imgH="50796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534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208088"/>
            <a:ext cx="8001001" cy="849312"/>
            <a:chOff x="533399" y="2986088"/>
            <a:chExt cx="8001001" cy="849312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3. Найдите значение выражения        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51402880"/>
                </p:ext>
              </p:extLst>
            </p:nvPr>
          </p:nvGraphicFramePr>
          <p:xfrm>
            <a:off x="6085946" y="2986088"/>
            <a:ext cx="2079625" cy="849312"/>
          </p:xfrm>
          <a:graphic>
            <a:graphicData uri="http://schemas.openxmlformats.org/presentationml/2006/ole">
              <p:oleObj spid="_x0000_s61521" name="Формула" r:id="rId3" imgW="1244600" imgH="5080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8651999"/>
              </p:ext>
            </p:extLst>
          </p:nvPr>
        </p:nvGraphicFramePr>
        <p:xfrm>
          <a:off x="568324" y="2355560"/>
          <a:ext cx="7554913" cy="849312"/>
        </p:xfrm>
        <a:graphic>
          <a:graphicData uri="http://schemas.openxmlformats.org/presentationml/2006/ole">
            <p:oleObj spid="_x0000_s61522" name="Уравнение" r:id="rId4" imgW="4520880" imgH="50796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2" name="Группа 23"/>
          <p:cNvGrpSpPr/>
          <p:nvPr/>
        </p:nvGrpSpPr>
        <p:grpSpPr>
          <a:xfrm>
            <a:off x="482598" y="3887788"/>
            <a:ext cx="8001001" cy="722312"/>
            <a:chOff x="533399" y="3058056"/>
            <a:chExt cx="8001001" cy="722312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4. Найдите значение выражения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824180018"/>
                </p:ext>
              </p:extLst>
            </p:nvPr>
          </p:nvGraphicFramePr>
          <p:xfrm>
            <a:off x="6162674" y="3058056"/>
            <a:ext cx="1144588" cy="722312"/>
          </p:xfrm>
          <a:graphic>
            <a:graphicData uri="http://schemas.openxmlformats.org/presentationml/2006/ole">
              <p:oleObj spid="_x0000_s61523" name="Уравнение" r:id="rId5" imgW="685800" imgH="431640" progId="">
                <p:embed/>
              </p:oleObj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6119778"/>
              </p:ext>
            </p:extLst>
          </p:nvPr>
        </p:nvGraphicFramePr>
        <p:xfrm>
          <a:off x="576263" y="4989783"/>
          <a:ext cx="6257925" cy="722312"/>
        </p:xfrm>
        <a:graphic>
          <a:graphicData uri="http://schemas.openxmlformats.org/presentationml/2006/ole">
            <p:oleObj spid="_x0000_s61524" name="Уравнение" r:id="rId6" imgW="374616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208088"/>
            <a:ext cx="8001001" cy="849312"/>
            <a:chOff x="533399" y="2986088"/>
            <a:chExt cx="8001001" cy="849312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23266877"/>
                </p:ext>
              </p:extLst>
            </p:nvPr>
          </p:nvGraphicFramePr>
          <p:xfrm>
            <a:off x="6031438" y="2986088"/>
            <a:ext cx="1527175" cy="849312"/>
          </p:xfrm>
          <a:graphic>
            <a:graphicData uri="http://schemas.openxmlformats.org/presentationml/2006/ole">
              <p:oleObj spid="_x0000_s62526" name="Уравнение" r:id="rId3" imgW="914400" imgH="50796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9262016"/>
              </p:ext>
            </p:extLst>
          </p:nvPr>
        </p:nvGraphicFramePr>
        <p:xfrm>
          <a:off x="588167" y="2365672"/>
          <a:ext cx="6557963" cy="849312"/>
        </p:xfrm>
        <a:graphic>
          <a:graphicData uri="http://schemas.openxmlformats.org/presentationml/2006/ole">
            <p:oleObj spid="_x0000_s62527" name="Уравнение" r:id="rId4" imgW="3924000" imgH="50796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2" name="Группа 23"/>
          <p:cNvGrpSpPr/>
          <p:nvPr/>
        </p:nvGrpSpPr>
        <p:grpSpPr>
          <a:xfrm>
            <a:off x="482597" y="3979336"/>
            <a:ext cx="8475135" cy="461665"/>
            <a:chOff x="533398" y="3149604"/>
            <a:chExt cx="8475135" cy="461665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8" y="3149604"/>
              <a:ext cx="84751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6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79488266"/>
                </p:ext>
              </p:extLst>
            </p:nvPr>
          </p:nvGraphicFramePr>
          <p:xfrm>
            <a:off x="5964243" y="3153306"/>
            <a:ext cx="2841625" cy="446087"/>
          </p:xfrm>
          <a:graphic>
            <a:graphicData uri="http://schemas.openxmlformats.org/presentationml/2006/ole">
              <p:oleObj spid="_x0000_s62528" name="Уравнение" r:id="rId5" imgW="1701720" imgH="266400" progId="">
                <p:embed/>
              </p:oleObj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0204811"/>
              </p:ext>
            </p:extLst>
          </p:nvPr>
        </p:nvGraphicFramePr>
        <p:xfrm>
          <a:off x="588167" y="4912318"/>
          <a:ext cx="6978650" cy="1489075"/>
        </p:xfrm>
        <a:graphic>
          <a:graphicData uri="http://schemas.openxmlformats.org/presentationml/2006/ole">
            <p:oleObj spid="_x0000_s62529" name="Уравнение" r:id="rId6" imgW="4178160" imgH="88884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602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371604"/>
            <a:ext cx="8001001" cy="461665"/>
            <a:chOff x="533399" y="3149604"/>
            <a:chExt cx="8001001" cy="461665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7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504790001"/>
                </p:ext>
              </p:extLst>
            </p:nvPr>
          </p:nvGraphicFramePr>
          <p:xfrm>
            <a:off x="5954184" y="3162300"/>
            <a:ext cx="1546225" cy="444500"/>
          </p:xfrm>
          <a:graphic>
            <a:graphicData uri="http://schemas.openxmlformats.org/presentationml/2006/ole">
              <p:oleObj spid="_x0000_s63546" name="Уравнение" r:id="rId3" imgW="927000" imgH="2664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8483576"/>
              </p:ext>
            </p:extLst>
          </p:nvPr>
        </p:nvGraphicFramePr>
        <p:xfrm>
          <a:off x="576263" y="2436050"/>
          <a:ext cx="5029200" cy="742950"/>
        </p:xfrm>
        <a:graphic>
          <a:graphicData uri="http://schemas.openxmlformats.org/presentationml/2006/ole">
            <p:oleObj spid="_x0000_s63547" name="Уравнение" r:id="rId4" imgW="3009600" imgH="44424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pSp>
        <p:nvGrpSpPr>
          <p:cNvPr id="22" name="Группа 23"/>
          <p:cNvGrpSpPr/>
          <p:nvPr/>
        </p:nvGrpSpPr>
        <p:grpSpPr>
          <a:xfrm>
            <a:off x="482598" y="3979336"/>
            <a:ext cx="8356602" cy="461665"/>
            <a:chOff x="533399" y="3149604"/>
            <a:chExt cx="8356602" cy="461665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9" y="3149604"/>
              <a:ext cx="835660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8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77424056"/>
                </p:ext>
              </p:extLst>
            </p:nvPr>
          </p:nvGraphicFramePr>
          <p:xfrm>
            <a:off x="5992283" y="3153306"/>
            <a:ext cx="2055813" cy="446087"/>
          </p:xfrm>
          <a:graphic>
            <a:graphicData uri="http://schemas.openxmlformats.org/presentationml/2006/ole">
              <p:oleObj spid="_x0000_s63548" name="Уравнение" r:id="rId5" imgW="1231560" imgH="266400" progId="">
                <p:embed/>
              </p:oleObj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74519101"/>
              </p:ext>
            </p:extLst>
          </p:nvPr>
        </p:nvGraphicFramePr>
        <p:xfrm>
          <a:off x="576263" y="4983165"/>
          <a:ext cx="6194426" cy="808038"/>
        </p:xfrm>
        <a:graphic>
          <a:graphicData uri="http://schemas.openxmlformats.org/presentationml/2006/ole">
            <p:oleObj spid="_x0000_s63549" name="Уравнение" r:id="rId6" imgW="3708360" imgH="482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519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371604"/>
            <a:ext cx="8001001" cy="463546"/>
            <a:chOff x="533399" y="3149604"/>
            <a:chExt cx="8001001" cy="46354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9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Найдите значение выражения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471002196"/>
                </p:ext>
              </p:extLst>
            </p:nvPr>
          </p:nvGraphicFramePr>
          <p:xfrm>
            <a:off x="6011334" y="3149604"/>
            <a:ext cx="1797834" cy="463546"/>
          </p:xfrm>
          <a:graphic>
            <a:graphicData uri="http://schemas.openxmlformats.org/presentationml/2006/ole">
              <p:oleObj spid="_x0000_s64574" name="Уравнение" r:id="rId3" imgW="939600" imgH="24120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93960774"/>
              </p:ext>
            </p:extLst>
          </p:nvPr>
        </p:nvGraphicFramePr>
        <p:xfrm>
          <a:off x="598488" y="2395538"/>
          <a:ext cx="6356350" cy="784225"/>
        </p:xfrm>
        <a:graphic>
          <a:graphicData uri="http://schemas.openxmlformats.org/presentationml/2006/ole">
            <p:oleObj spid="_x0000_s64575" name="Уравнение" r:id="rId4" imgW="3504960" imgH="43164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33" y="3465699"/>
            <a:ext cx="8356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10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. Найдите значение выражения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</a:t>
            </a:r>
            <a:endParaRPr lang="en-US" sz="24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marL="514350" lvl="0" indent="-514350"/>
            <a:r>
              <a:rPr lang="en-US" sz="2400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                                                                 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48772"/>
              </p:ext>
            </p:extLst>
          </p:nvPr>
        </p:nvGraphicFramePr>
        <p:xfrm>
          <a:off x="6073775" y="3498850"/>
          <a:ext cx="2114550" cy="390525"/>
        </p:xfrm>
        <a:graphic>
          <a:graphicData uri="http://schemas.openxmlformats.org/presentationml/2006/ole">
            <p:oleObj spid="_x0000_s64576" name="Уравнение" r:id="rId5" imgW="1104840" imgH="203040" progId="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10125465"/>
              </p:ext>
            </p:extLst>
          </p:nvPr>
        </p:nvGraphicFramePr>
        <p:xfrm>
          <a:off x="569913" y="4942713"/>
          <a:ext cx="7000875" cy="831850"/>
        </p:xfrm>
        <a:graphic>
          <a:graphicData uri="http://schemas.openxmlformats.org/presentationml/2006/ole">
            <p:oleObj spid="_x0000_s64577" name="Уравнение" r:id="rId6" imgW="3860640" imgH="4572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758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2" name="Группа 23"/>
          <p:cNvGrpSpPr/>
          <p:nvPr/>
        </p:nvGrpSpPr>
        <p:grpSpPr>
          <a:xfrm>
            <a:off x="392112" y="1170961"/>
            <a:ext cx="8356602" cy="1015663"/>
            <a:chOff x="533399" y="3149604"/>
            <a:chExt cx="8356602" cy="101566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533399" y="3149604"/>
              <a:ext cx="8356602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1. Найдите значение выражения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</a:t>
              </a:r>
              <a:endParaRPr lang="en-US" sz="2400" i="1" dirty="0" smtClean="0">
                <a:solidFill>
                  <a:prstClr val="black"/>
                </a:solidFill>
                <a:latin typeface="Bookman Old Style" pitchFamily="18" charset="0"/>
              </a:endParaRPr>
            </a:p>
            <a:p>
              <a:pPr marL="514350" lvl="0" indent="-514350">
                <a:lnSpc>
                  <a:spcPct val="150000"/>
                </a:lnSpc>
              </a:pP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                                       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b = 2.                         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4131654776"/>
                </p:ext>
              </p:extLst>
            </p:nvPr>
          </p:nvGraphicFramePr>
          <p:xfrm>
            <a:off x="2460096" y="3620314"/>
            <a:ext cx="3263900" cy="446087"/>
          </p:xfrm>
          <a:graphic>
            <a:graphicData uri="http://schemas.openxmlformats.org/presentationml/2006/ole">
              <p:oleObj spid="_x0000_s65577" name="Уравнение" r:id="rId3" imgW="1955520" imgH="266400" progId="">
                <p:embed/>
              </p:oleObj>
            </a:graphicData>
          </a:graphic>
        </p:graphicFrame>
      </p:grpSp>
      <p:sp>
        <p:nvSpPr>
          <p:cNvPr id="30" name="Прямоугольник 29"/>
          <p:cNvSpPr/>
          <p:nvPr/>
        </p:nvSpPr>
        <p:spPr>
          <a:xfrm>
            <a:off x="491066" y="2167464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9371351"/>
              </p:ext>
            </p:extLst>
          </p:nvPr>
        </p:nvGraphicFramePr>
        <p:xfrm>
          <a:off x="569913" y="2711725"/>
          <a:ext cx="6767513" cy="1489075"/>
        </p:xfrm>
        <a:graphic>
          <a:graphicData uri="http://schemas.openxmlformats.org/presentationml/2006/ole">
            <p:oleObj spid="_x0000_s65578" name="Уравнение" r:id="rId4" imgW="4051080" imgH="888840" progId="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8185883"/>
              </p:ext>
            </p:extLst>
          </p:nvPr>
        </p:nvGraphicFramePr>
        <p:xfrm>
          <a:off x="576263" y="4824413"/>
          <a:ext cx="5951538" cy="695325"/>
        </p:xfrm>
        <a:graphic>
          <a:graphicData uri="http://schemas.openxmlformats.org/presentationml/2006/ole">
            <p:oleObj spid="_x0000_s65579" name="Уравнение" r:id="rId5" imgW="3377880" imgH="39348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475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69913" y="325438"/>
            <a:ext cx="8001000" cy="707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3600" i="1" dirty="0" smtClean="0">
                <a:solidFill>
                  <a:srgbClr val="C00000"/>
                </a:solidFill>
                <a:latin typeface="Bookman Old Style" pitchFamily="18" charset="0"/>
              </a:rPr>
              <a:t>Задания открытого банка задач</a:t>
            </a:r>
            <a:endParaRPr lang="en-US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3"/>
          <p:cNvGrpSpPr/>
          <p:nvPr/>
        </p:nvGrpSpPr>
        <p:grpSpPr>
          <a:xfrm>
            <a:off x="491065" y="1075270"/>
            <a:ext cx="8001001" cy="830997"/>
            <a:chOff x="533399" y="3149604"/>
            <a:chExt cx="8001001" cy="830997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533399" y="3149604"/>
              <a:ext cx="800100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lvl="0" indent="-514350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12. Найдите значение выражения </a:t>
              </a:r>
              <a:r>
                <a:rPr lang="en-US" sz="2400" i="1" dirty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               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</a:p>
            <a:p>
              <a:pPr marL="514350" lvl="0" indent="-514350" algn="ctr"/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при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 </a:t>
              </a:r>
              <a:r>
                <a:rPr lang="en-US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b = 0,5</a:t>
              </a:r>
              <a:r>
                <a:rPr lang="ru-RU" sz="2400" i="1" dirty="0" smtClean="0">
                  <a:solidFill>
                    <a:prstClr val="black"/>
                  </a:solidFill>
                  <a:latin typeface="Bookman Old Style" pitchFamily="18" charset="0"/>
                </a:rPr>
                <a:t>. </a:t>
              </a:r>
              <a:endParaRPr lang="en-US" sz="2400" i="1" dirty="0" smtClean="0">
                <a:solidFill>
                  <a:srgbClr val="C00000"/>
                </a:solidFill>
                <a:latin typeface="Bookman Old Style" pitchFamily="18" charset="0"/>
                <a:sym typeface="Symbol"/>
              </a:endParaRPr>
            </a:p>
          </p:txBody>
        </p:sp>
        <p:graphicFrame>
          <p:nvGraphicFramePr>
            <p:cNvPr id="26" name="Объект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137170761"/>
                </p:ext>
              </p:extLst>
            </p:nvPr>
          </p:nvGraphicFramePr>
          <p:xfrm>
            <a:off x="6248929" y="3171825"/>
            <a:ext cx="1408112" cy="390525"/>
          </p:xfrm>
          <a:graphic>
            <a:graphicData uri="http://schemas.openxmlformats.org/presentationml/2006/ole">
              <p:oleObj spid="_x0000_s66610" name="Уравнение" r:id="rId3" imgW="736560" imgH="203040" progId="">
                <p:embed/>
              </p:oleObj>
            </a:graphicData>
          </a:graphic>
        </p:graphicFrame>
      </p:grp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026600"/>
              </p:ext>
            </p:extLst>
          </p:nvPr>
        </p:nvGraphicFramePr>
        <p:xfrm>
          <a:off x="569913" y="2466029"/>
          <a:ext cx="3877815" cy="407821"/>
        </p:xfrm>
        <a:graphic>
          <a:graphicData uri="http://schemas.openxmlformats.org/presentationml/2006/ole">
            <p:oleObj spid="_x0000_s66611" name="Уравнение" r:id="rId4" imgW="1930320" imgH="203040" progId="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99533" y="1820337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99533" y="3465699"/>
            <a:ext cx="8356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1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3. Найдите значение выражения</a:t>
            </a:r>
            <a:r>
              <a:rPr lang="en-US" sz="2400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.              </a:t>
            </a:r>
            <a:r>
              <a:rPr lang="ru-RU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</a:t>
            </a:r>
            <a:endParaRPr lang="en-US" sz="2400" i="1" dirty="0" smtClean="0">
              <a:solidFill>
                <a:prstClr val="black"/>
              </a:solidFill>
              <a:latin typeface="Bookman Old Style" pitchFamily="18" charset="0"/>
            </a:endParaRPr>
          </a:p>
          <a:p>
            <a:pPr marL="514350" lvl="0" indent="-514350"/>
            <a:r>
              <a:rPr lang="en-US" sz="2400" i="1" dirty="0">
                <a:solidFill>
                  <a:prstClr val="black"/>
                </a:solidFill>
                <a:latin typeface="Bookman Old Style" pitchFamily="18" charset="0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Bookman Old Style" pitchFamily="18" charset="0"/>
              </a:rPr>
              <a:t>                                                                                   </a:t>
            </a:r>
            <a:endParaRPr lang="en-US" sz="2400" i="1" dirty="0" smtClean="0">
              <a:solidFill>
                <a:srgbClr val="C00000"/>
              </a:solidFill>
              <a:latin typeface="Bookman Old Style" pitchFamily="18" charset="0"/>
              <a:sym typeface="Symbol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1066" y="4428069"/>
            <a:ext cx="16425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Решение.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Bookman Old Style" pitchFamily="18" charset="0"/>
              <a:sym typeface="Symbol"/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40538189"/>
              </p:ext>
            </p:extLst>
          </p:nvPr>
        </p:nvGraphicFramePr>
        <p:xfrm>
          <a:off x="6192573" y="3429000"/>
          <a:ext cx="1409700" cy="512763"/>
        </p:xfrm>
        <a:graphic>
          <a:graphicData uri="http://schemas.openxmlformats.org/presentationml/2006/ole">
            <p:oleObj spid="_x0000_s66612" name="Уравнение" r:id="rId5" imgW="736560" imgH="266400" progId="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668704"/>
              </p:ext>
            </p:extLst>
          </p:nvPr>
        </p:nvGraphicFramePr>
        <p:xfrm>
          <a:off x="569913" y="5064522"/>
          <a:ext cx="5711825" cy="484188"/>
        </p:xfrm>
        <a:graphic>
          <a:graphicData uri="http://schemas.openxmlformats.org/presentationml/2006/ole">
            <p:oleObj spid="_x0000_s66613" name="Уравнение" r:id="rId6" imgW="3149280" imgH="266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650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lling a Product or Serv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Другая 1">
      <a:majorFont>
        <a:latin typeface="Century Gothic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elling a Product or Servic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lling a Product or Servic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lling a Product or Servic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2653</TotalTime>
  <Words>269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Selling a Product or Service</vt:lpstr>
      <vt:lpstr>Уравнение</vt:lpstr>
      <vt:lpstr>Формула</vt:lpstr>
      <vt:lpstr>Решение заданий №7  свойства степени с натуральным показателем по материалам открытого банка  задач ЕГЭ по математике 2016 года http://mathege.ru/or/ege/Main.html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функции</dc:title>
  <dc:creator>МОУ "Средняя школа №24"</dc:creator>
  <cp:lastModifiedBy>Анна</cp:lastModifiedBy>
  <cp:revision>158</cp:revision>
  <dcterms:created xsi:type="dcterms:W3CDTF">2006-11-17T10:56:14Z</dcterms:created>
  <dcterms:modified xsi:type="dcterms:W3CDTF">2018-12-01T20:02:17Z</dcterms:modified>
</cp:coreProperties>
</file>